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290" r:id="rId2"/>
    <p:sldId id="293" r:id="rId3"/>
    <p:sldId id="319" r:id="rId4"/>
    <p:sldId id="292" r:id="rId5"/>
    <p:sldId id="305" r:id="rId6"/>
    <p:sldId id="295" r:id="rId7"/>
    <p:sldId id="301" r:id="rId8"/>
    <p:sldId id="296" r:id="rId9"/>
    <p:sldId id="297" r:id="rId10"/>
    <p:sldId id="302" r:id="rId11"/>
    <p:sldId id="309" r:id="rId12"/>
    <p:sldId id="310" r:id="rId13"/>
    <p:sldId id="311" r:id="rId14"/>
    <p:sldId id="318" r:id="rId15"/>
    <p:sldId id="317" r:id="rId16"/>
    <p:sldId id="313" r:id="rId17"/>
    <p:sldId id="312" r:id="rId18"/>
    <p:sldId id="314" r:id="rId19"/>
    <p:sldId id="315" r:id="rId20"/>
    <p:sldId id="316" r:id="rId21"/>
    <p:sldId id="320" r:id="rId22"/>
    <p:sldId id="299" r:id="rId2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head" id="{4B53BC68-2DD3-C847-B481-1D427102AFD9}">
          <p14:sldIdLst>
            <p14:sldId id="290"/>
          </p14:sldIdLst>
        </p14:section>
        <p14:section name="body" id="{5AE6117D-5158-A24E-8D30-D61276C10F32}">
          <p14:sldIdLst>
            <p14:sldId id="293"/>
            <p14:sldId id="319"/>
            <p14:sldId id="292"/>
            <p14:sldId id="305"/>
            <p14:sldId id="295"/>
            <p14:sldId id="301"/>
            <p14:sldId id="296"/>
            <p14:sldId id="297"/>
            <p14:sldId id="302"/>
            <p14:sldId id="309"/>
            <p14:sldId id="310"/>
            <p14:sldId id="311"/>
            <p14:sldId id="318"/>
            <p14:sldId id="317"/>
            <p14:sldId id="313"/>
            <p14:sldId id="312"/>
            <p14:sldId id="314"/>
            <p14:sldId id="315"/>
            <p14:sldId id="316"/>
            <p14:sldId id="320"/>
          </p14:sldIdLst>
        </p14:section>
        <p14:section name="foot" id="{A82E3386-2D2C-EE40-AADD-09BADF65002F}">
          <p14:sldIdLst>
            <p14:sldId id="299"/>
          </p14:sldIdLst>
        </p14:section>
      </p14:sectionLst>
    </p:ex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BBEA5"/>
    <a:srgbClr val="7F8D70"/>
    <a:srgbClr val="ABB7A5"/>
    <a:srgbClr val="F1F3E1"/>
    <a:srgbClr val="707F40"/>
    <a:srgbClr val="71885F"/>
    <a:srgbClr val="88A79C"/>
    <a:srgbClr val="A4A3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테마 스타일 1 - 강조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628"/>
    <p:restoredTop sz="94626"/>
  </p:normalViewPr>
  <p:slideViewPr>
    <p:cSldViewPr snapToGrid="0">
      <p:cViewPr>
        <p:scale>
          <a:sx n="125" d="100"/>
          <a:sy n="125" d="100"/>
        </p:scale>
        <p:origin x="216" y="28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A02C72-7AE9-A344-9159-EBF6DD609801}" type="datetimeFigureOut">
              <a:rPr kumimoji="1" lang="ko-KR" altLang="en-US" smtClean="0"/>
              <a:t>2024-04-17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C48BAC-3589-0E4C-8EA2-3E90B6A1021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411294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C48BAC-3589-0E4C-8EA2-3E90B6A1021A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018186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C48BAC-3589-0E4C-8EA2-3E90B6A1021A}" type="slidenum">
              <a:rPr kumimoji="1" lang="ko-KR" altLang="en-US" smtClean="0"/>
              <a:t>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597603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D7F101C-401F-8231-B024-825EF469C7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xmlns="" id="{2C2D72F1-0BF8-59D1-C79B-11564ED071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xmlns="" id="{23E98A8D-B130-A358-AC46-DD7143CA21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27AB6244-201C-BE10-7689-F96E01CE01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C48BAC-3589-0E4C-8EA2-3E90B6A1021A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313729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C48BAC-3589-0E4C-8EA2-3E90B6A1021A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033163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C48BAC-3589-0E4C-8EA2-3E90B6A1021A}" type="slidenum">
              <a:rPr kumimoji="1" lang="ko-KR" altLang="en-US" smtClean="0"/>
              <a:t>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647580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8ACC49FB-BEF8-5619-5FF2-5A5386FFE8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="" xmlns:a16="http://schemas.microsoft.com/office/drawing/2014/main" id="{B2C9EF26-BA93-C480-EEC8-C7D3C029D12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="" xmlns:a16="http://schemas.microsoft.com/office/drawing/2014/main" id="{7E1F9715-11A4-0F7D-200C-2BEEA1D473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A8699F52-4F1F-3453-8369-44406AC0873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C48BAC-3589-0E4C-8EA2-3E90B6A1021A}" type="slidenum">
              <a:rPr kumimoji="1" lang="ko-KR" altLang="en-US" smtClean="0"/>
              <a:t>21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542603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C48BAC-3589-0E4C-8EA2-3E90B6A1021A}" type="slidenum">
              <a:rPr kumimoji="1" lang="ko-KR" altLang="en-US" smtClean="0"/>
              <a:t>22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98187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789140F7-B30B-7DCD-C7A9-5C0389D2F5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BADA035B-C6E1-C4B3-F7C0-42D39A6F52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8E0146BE-3331-7EF6-03B6-F0FFA1DF99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249A5-381B-1E4C-9CA6-E2B15FE42A0D}" type="datetimeFigureOut">
              <a:rPr kumimoji="1" lang="ko-KR" altLang="en-US" smtClean="0"/>
              <a:t>2024-04-17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49CE5CCB-7088-CC98-A332-80A19FBD00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725968C9-D7F0-AF7C-8473-3DFF245CFA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E7705-AB90-7E4B-ABBE-9052D1F0B6B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27978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963DDBE7-65F6-23F4-0825-015C23CFD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BE4C0FE2-FD76-D495-46BC-4476F082E7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F76023C8-8336-568E-8684-D99A24EAFF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249A5-381B-1E4C-9CA6-E2B15FE42A0D}" type="datetimeFigureOut">
              <a:rPr kumimoji="1" lang="ko-KR" altLang="en-US" smtClean="0"/>
              <a:t>2024-04-17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1C11BCF8-2BC7-32C3-E767-0F45F004A6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62AD038E-19AF-F0C5-BB21-F082A88BE0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E7705-AB90-7E4B-ABBE-9052D1F0B6B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73765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F34D0F89-6661-668E-2D90-9C698739E77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06613B56-22A8-8795-BED5-A2F16A5983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1A022816-6D4C-5BE3-D41A-AC693900E4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249A5-381B-1E4C-9CA6-E2B15FE42A0D}" type="datetimeFigureOut">
              <a:rPr kumimoji="1" lang="ko-KR" altLang="en-US" smtClean="0"/>
              <a:t>2024-04-17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B44ED2CB-2264-3D7B-E36A-5EE78F958A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4FADC508-B207-42FF-C95F-0933AF6C39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E7705-AB90-7E4B-ABBE-9052D1F0B6B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492703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92B0B250-FB79-E7E5-BFC3-C76CFD6B3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A09B89CD-A947-0F20-9349-68707E380A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C5B239AA-3C52-C1B1-E556-D0D59000E1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249A5-381B-1E4C-9CA6-E2B15FE42A0D}" type="datetimeFigureOut">
              <a:rPr kumimoji="1" lang="ko-KR" altLang="en-US" smtClean="0"/>
              <a:t>2024-04-17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18EFF2F4-996E-7BD7-EAA6-CD4AAFC85A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2DC4D76F-6D66-F27E-D4BB-DD409098D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E7705-AB90-7E4B-ABBE-9052D1F0B6B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420970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D5EA18DD-C72E-4A1D-5EB3-363543301F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4D38FDC5-7DAE-7C22-A65C-ED5DB25274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E0F4842F-0BDC-5BF8-3447-145E99CDF7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249A5-381B-1E4C-9CA6-E2B15FE42A0D}" type="datetimeFigureOut">
              <a:rPr kumimoji="1" lang="ko-KR" altLang="en-US" smtClean="0"/>
              <a:t>2024-04-17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58180581-87D0-4A07-0741-960DABF375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FC189659-2FE6-9A7F-F476-1CDA67930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E7705-AB90-7E4B-ABBE-9052D1F0B6B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900823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7C122D1-A3A8-F399-66F0-438CA137D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414207B5-3483-D944-A62B-1B79E83ADE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2328B941-4EC3-55A5-AEC2-D65CC2FAF4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1770028C-8313-BB75-7B10-613711F1E8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249A5-381B-1E4C-9CA6-E2B15FE42A0D}" type="datetimeFigureOut">
              <a:rPr kumimoji="1" lang="ko-KR" altLang="en-US" smtClean="0"/>
              <a:t>2024-04-17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85590E80-9101-48AC-E895-1A7E34C120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0EE272A9-C96C-4637-92DA-BEA81707F1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E7705-AB90-7E4B-ABBE-9052D1F0B6B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711563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DA86555-ED3C-126B-6269-C1FED85180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63ABDB3E-A556-687C-1922-C66B49AF25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88271571-572B-9F18-F5A7-803FC9BD11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68D8A116-8E74-1208-5A42-E7616F1C5C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xmlns="" id="{AF442738-1C71-51D8-E378-A55CE4B208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xmlns="" id="{F460A64F-A6FC-F94E-D9EC-4ED7B6E131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249A5-381B-1E4C-9CA6-E2B15FE42A0D}" type="datetimeFigureOut">
              <a:rPr kumimoji="1" lang="ko-KR" altLang="en-US" smtClean="0"/>
              <a:t>2024-04-17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xmlns="" id="{8D44F866-1445-4EBF-662F-EF8E3AB119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xmlns="" id="{636AF44C-4CA5-508D-719D-AD617EFE8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E7705-AB90-7E4B-ABBE-9052D1F0B6B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215668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020D02B4-967C-49D9-92D8-4E91A3595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9B3445DB-63A4-F2EA-2063-6BADF135DF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249A5-381B-1E4C-9CA6-E2B15FE42A0D}" type="datetimeFigureOut">
              <a:rPr kumimoji="1" lang="ko-KR" altLang="en-US" smtClean="0"/>
              <a:t>2024-04-17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634DD42C-6C37-3FB0-1EDC-7A78CD75C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29D6B0ED-CFD5-4766-376D-1C54CB1A5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E7705-AB90-7E4B-ABBE-9052D1F0B6B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706616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xmlns="" id="{3732844E-E8A6-FA67-32B8-B78EB51CE3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249A5-381B-1E4C-9CA6-E2B15FE42A0D}" type="datetimeFigureOut">
              <a:rPr kumimoji="1" lang="ko-KR" altLang="en-US" smtClean="0"/>
              <a:t>2024-04-17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00F6FE5C-F567-EE18-AB6A-97A39E3ABE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EBE915DC-23B4-9CA2-B61C-000F7673C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E7705-AB90-7E4B-ABBE-9052D1F0B6B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982621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76A18CC0-DF56-1F71-65BA-6DA0EAE922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2C4FECCF-08CD-E501-7828-9A42F3126B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CF9C831F-8C90-EF22-C9FB-5A6348FFA4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89A1ED24-92D3-927F-6F1A-07059ECF6E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249A5-381B-1E4C-9CA6-E2B15FE42A0D}" type="datetimeFigureOut">
              <a:rPr kumimoji="1" lang="ko-KR" altLang="en-US" smtClean="0"/>
              <a:t>2024-04-17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E9A169B2-AB7E-397D-3A56-0DEAD09425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B29B3870-89FF-C1D2-5CF0-217C38EDAD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E7705-AB90-7E4B-ABBE-9052D1F0B6B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86361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E6D91B7E-48B5-599C-D598-A98B66E076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xmlns="" id="{D9D60F65-DA06-91E0-9665-880B65689C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5212EFD7-04EA-7388-1759-FD29ABBB97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2FFE80DD-63B4-26B9-EED9-B36A1B6965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249A5-381B-1E4C-9CA6-E2B15FE42A0D}" type="datetimeFigureOut">
              <a:rPr kumimoji="1" lang="ko-KR" altLang="en-US" smtClean="0"/>
              <a:t>2024-04-17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ED6E47E8-F57F-CC78-21CB-6314CD2AD4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AB497EA9-52A4-D677-F43A-3775A4E0FD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E7705-AB90-7E4B-ABBE-9052D1F0B6B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215716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xmlns="" id="{7EA99C95-C59D-C85D-BE43-B5DB46F846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1B7EEA4F-9C19-C78C-87F6-0C076E05EA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6A18211D-3A8E-777C-2A73-1B0BC68051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3249A5-381B-1E4C-9CA6-E2B15FE42A0D}" type="datetimeFigureOut">
              <a:rPr kumimoji="1" lang="ko-KR" altLang="en-US" smtClean="0"/>
              <a:t>2024-04-17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672CD15D-DDCF-EBA9-A5BA-3801142B9B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107128E1-8FAA-6281-C220-C345E60B8E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1E7705-AB90-7E4B-ABBE-9052D1F0B6B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789340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ongnamu/Final-Project-3WORK/tree/master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png"/><Relationship Id="rId4" Type="http://schemas.openxmlformats.org/officeDocument/2006/relationships/image" Target="../media/image4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png"/><Relationship Id="rId4" Type="http://schemas.openxmlformats.org/officeDocument/2006/relationships/image" Target="../media/image5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11" Type="http://schemas.openxmlformats.org/officeDocument/2006/relationships/image" Target="../media/image13.png"/><Relationship Id="rId5" Type="http://schemas.openxmlformats.org/officeDocument/2006/relationships/image" Target="../media/image8.png"/><Relationship Id="rId15" Type="http://schemas.openxmlformats.org/officeDocument/2006/relationships/image" Target="../media/image16.png"/><Relationship Id="rId10" Type="http://schemas.openxmlformats.org/officeDocument/2006/relationships/image" Target="../media/image12.png"/><Relationship Id="rId4" Type="http://schemas.openxmlformats.org/officeDocument/2006/relationships/image" Target="../media/image3.svg"/><Relationship Id="rId9" Type="http://schemas.openxmlformats.org/officeDocument/2006/relationships/image" Target="../media/image11.png"/><Relationship Id="rId1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0.png"/><Relationship Id="rId7" Type="http://schemas.openxmlformats.org/officeDocument/2006/relationships/hyperlink" Target="https://www.figma.com/file/kubM1ej6Y4SMOe2B7Udb2l/%EC%9B%A4%EC%9B%A4%EC%9B%A4?type=design&amp;node-id=74:1877&amp;mode=design&amp;t=HGEdfe21HKV6Y5Cw-1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3E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xmlns="" id="{9425308D-5DB3-C779-188D-506FE75DAE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xmlns="" id="{4CEE5479-BFEC-021F-5D47-589D18EC6F81}"/>
              </a:ext>
            </a:extLst>
          </p:cNvPr>
          <p:cNvSpPr/>
          <p:nvPr/>
        </p:nvSpPr>
        <p:spPr>
          <a:xfrm>
            <a:off x="358180" y="348456"/>
            <a:ext cx="11475640" cy="6161087"/>
          </a:xfrm>
          <a:prstGeom prst="roundRect">
            <a:avLst>
              <a:gd name="adj" fmla="val 8815"/>
            </a:avLst>
          </a:prstGeom>
          <a:solidFill>
            <a:schemeClr val="bg1"/>
          </a:solidFill>
          <a:ln>
            <a:noFill/>
          </a:ln>
          <a:effectLst>
            <a:outerShdw blurRad="865687" dist="50800" dir="5400000" sx="42394" sy="42394" algn="ctr" rotWithShape="0">
              <a:srgbClr val="000000"/>
            </a:out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33" name="그림 32" descr="스크린샷, 만화 영화, 그래픽, 디자인이(가) 표시된 사진&#10;&#10;자동 생성된 설명">
            <a:extLst>
              <a:ext uri="{FF2B5EF4-FFF2-40B4-BE49-F238E27FC236}">
                <a16:creationId xmlns:a16="http://schemas.microsoft.com/office/drawing/2014/main" xmlns="" id="{AFB68D03-D370-DEAB-3E37-1C24DF4A51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3580" y="1403760"/>
            <a:ext cx="7772400" cy="341172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286500" y="1882140"/>
            <a:ext cx="332232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dirty="0" smtClean="0">
                <a:latin typeface="소요단풍체 레귤러" pitchFamily="50" charset="-127"/>
                <a:ea typeface="소요단풍체 레귤러" pitchFamily="50" charset="-127"/>
              </a:rPr>
              <a:t>김정수</a:t>
            </a:r>
            <a:r>
              <a:rPr lang="en-US" altLang="ko-KR" sz="1400" dirty="0" smtClean="0">
                <a:latin typeface="소요단풍체 레귤러" pitchFamily="50" charset="-127"/>
                <a:ea typeface="소요단풍체 레귤러" pitchFamily="50" charset="-127"/>
              </a:rPr>
              <a:t/>
            </a:r>
            <a:br>
              <a:rPr lang="en-US" altLang="ko-KR" sz="1400" dirty="0" smtClean="0">
                <a:latin typeface="소요단풍체 레귤러" pitchFamily="50" charset="-127"/>
                <a:ea typeface="소요단풍체 레귤러" pitchFamily="50" charset="-127"/>
              </a:rPr>
            </a:br>
            <a:r>
              <a:rPr lang="en-US" altLang="ko-KR" sz="1400" dirty="0" smtClean="0">
                <a:latin typeface="소요단풍체 레귤러" pitchFamily="50" charset="-127"/>
                <a:ea typeface="소요단풍체 레귤러" pitchFamily="50" charset="-127"/>
              </a:rPr>
              <a:t> Phone : 010-3700-2092</a:t>
            </a:r>
            <a:br>
              <a:rPr lang="en-US" altLang="ko-KR" sz="1400" dirty="0" smtClean="0">
                <a:latin typeface="소요단풍체 레귤러" pitchFamily="50" charset="-127"/>
                <a:ea typeface="소요단풍체 레귤러" pitchFamily="50" charset="-127"/>
              </a:rPr>
            </a:br>
            <a:r>
              <a:rPr lang="en-US" altLang="ko-KR" sz="1400" dirty="0" smtClean="0">
                <a:latin typeface="소요단풍체 레귤러" pitchFamily="50" charset="-127"/>
                <a:ea typeface="소요단풍체 레귤러" pitchFamily="50" charset="-127"/>
              </a:rPr>
              <a:t>Email : yddk920@naver.com</a:t>
            </a:r>
            <a:endParaRPr lang="ko-KR" altLang="en-US" sz="1400" dirty="0">
              <a:latin typeface="소요단풍체 레귤러" pitchFamily="50" charset="-127"/>
              <a:ea typeface="소요단풍체 레귤러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191500" y="6118860"/>
            <a:ext cx="33223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dirty="0" err="1" smtClean="0">
                <a:latin typeface="소요단풍체 레귤러" pitchFamily="50" charset="-127"/>
                <a:ea typeface="소요단풍체 레귤러" pitchFamily="50" charset="-127"/>
                <a:hlinkClick r:id="rId3"/>
              </a:rPr>
              <a:t>Github</a:t>
            </a:r>
            <a:r>
              <a:rPr lang="en-US" altLang="ko-KR" sz="1400" dirty="0" smtClean="0">
                <a:latin typeface="소요단풍체 레귤러" pitchFamily="50" charset="-127"/>
                <a:ea typeface="소요단풍체 레귤러" pitchFamily="50" charset="-127"/>
                <a:hlinkClick r:id="rId3"/>
              </a:rPr>
              <a:t> </a:t>
            </a:r>
            <a:r>
              <a:rPr lang="ko-KR" altLang="en-US" sz="1400" dirty="0" err="1" smtClean="0">
                <a:latin typeface="소요단풍체 레귤러" pitchFamily="50" charset="-127"/>
                <a:ea typeface="소요단풍체 레귤러" pitchFamily="50" charset="-127"/>
                <a:hlinkClick r:id="rId3"/>
              </a:rPr>
              <a:t>바로가기</a:t>
            </a:r>
            <a:endParaRPr lang="ko-KR" altLang="en-US" sz="1400" dirty="0">
              <a:latin typeface="소요단풍체 레귤러" pitchFamily="50" charset="-127"/>
              <a:ea typeface="소요단풍체 레귤러" pitchFamily="50" charset="-127"/>
            </a:endParaRPr>
          </a:p>
        </p:txBody>
      </p:sp>
      <p:pic>
        <p:nvPicPr>
          <p:cNvPr id="1026" name="Picture 2" descr="C:\Users\user\Downloads\20240312_140604-removebg-preview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2650" y="6134100"/>
            <a:ext cx="331470" cy="316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82197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3E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xmlns="" id="{E36DDC51-37EB-A0CF-7FDA-7DB3F642ED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xmlns="" id="{B46BF8BF-101D-C1EC-440D-935FCBD4BC3B}"/>
              </a:ext>
            </a:extLst>
          </p:cNvPr>
          <p:cNvSpPr/>
          <p:nvPr/>
        </p:nvSpPr>
        <p:spPr>
          <a:xfrm>
            <a:off x="0" y="324956"/>
            <a:ext cx="11731924" cy="6533044"/>
          </a:xfrm>
          <a:prstGeom prst="roundRect">
            <a:avLst>
              <a:gd name="adj" fmla="val 8815"/>
            </a:avLst>
          </a:prstGeom>
          <a:solidFill>
            <a:schemeClr val="bg1"/>
          </a:solidFill>
          <a:ln>
            <a:noFill/>
          </a:ln>
          <a:effectLst>
            <a:outerShdw blurRad="865687" dist="50800" dir="5400000" sx="42394" sy="42394" algn="ctr" rotWithShape="0">
              <a:srgbClr val="000000"/>
            </a:out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kumimoji="1" lang="en-US" altLang="ko-KR" dirty="0"/>
              <a:t>스ᄏᄅ6.12.33</a:t>
            </a:r>
            <a:endParaRPr kumimoji="1"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DD9484C8-0766-0F28-39C1-61545F995846}"/>
              </a:ext>
            </a:extLst>
          </p:cNvPr>
          <p:cNvSpPr txBox="1"/>
          <p:nvPr/>
        </p:nvSpPr>
        <p:spPr>
          <a:xfrm>
            <a:off x="725446" y="486442"/>
            <a:ext cx="500658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000" b="1" dirty="0" smtClean="0">
                <a:solidFill>
                  <a:srgbClr val="7F8D70"/>
                </a:solidFill>
                <a:latin typeface="소요단풍체 볼드" pitchFamily="50" charset="-127"/>
                <a:ea typeface="소요단풍체 볼드" pitchFamily="50" charset="-127"/>
              </a:rPr>
              <a:t>주요 기능 구현화면 및 코드</a:t>
            </a:r>
            <a:endParaRPr kumimoji="1" lang="ko-KR" altLang="en-US" sz="3000" b="1" dirty="0">
              <a:solidFill>
                <a:srgbClr val="7F8D70"/>
              </a:solidFill>
              <a:latin typeface="소요단풍체 볼드" pitchFamily="50" charset="-127"/>
              <a:ea typeface="소요단풍체 볼드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97147" y="1071280"/>
            <a:ext cx="3312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소요단풍체 레귤러" pitchFamily="50" charset="-127"/>
                <a:ea typeface="소요단풍체 레귤러" pitchFamily="50" charset="-127"/>
              </a:rPr>
              <a:t>1. </a:t>
            </a:r>
            <a:r>
              <a:rPr lang="ko-KR" altLang="en-US" dirty="0" err="1" smtClean="0">
                <a:latin typeface="소요단풍체 레귤러" pitchFamily="50" charset="-127"/>
                <a:ea typeface="소요단풍체 레귤러" pitchFamily="50" charset="-127"/>
              </a:rPr>
              <a:t>메인페이지</a:t>
            </a:r>
            <a:endParaRPr lang="ko-KR" altLang="en-US" dirty="0">
              <a:latin typeface="소요단풍체 레귤러" pitchFamily="50" charset="-127"/>
              <a:ea typeface="소요단풍체 레귤러" pitchFamily="50" charset="-127"/>
            </a:endParaRPr>
          </a:p>
        </p:txBody>
      </p:sp>
      <p:pic>
        <p:nvPicPr>
          <p:cNvPr id="1026" name="Picture 2" descr="C:\Users\user\Downloads\메인페이지 (2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725" y="1440612"/>
            <a:ext cx="3494879" cy="515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5070811" y="1083067"/>
            <a:ext cx="3312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소요단풍체 레귤러" pitchFamily="50" charset="-127"/>
                <a:ea typeface="소요단풍체 레귤러" pitchFamily="50" charset="-127"/>
              </a:rPr>
              <a:t>2. </a:t>
            </a:r>
            <a:r>
              <a:rPr lang="ko-KR" altLang="en-US" dirty="0" smtClean="0">
                <a:latin typeface="소요단풍체 레귤러" pitchFamily="50" charset="-127"/>
                <a:ea typeface="소요단풍체 레귤러" pitchFamily="50" charset="-127"/>
              </a:rPr>
              <a:t>아이디 찾기</a:t>
            </a:r>
            <a:endParaRPr lang="ko-KR" altLang="en-US" dirty="0">
              <a:latin typeface="소요단풍체 레귤러" pitchFamily="50" charset="-127"/>
              <a:ea typeface="소요단풍체 레귤러" pitchFamily="50" charset="-127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5052727" y="1452399"/>
            <a:ext cx="3015387" cy="2281401"/>
          </a:xfrm>
          <a:prstGeom prst="roundRect">
            <a:avLst/>
          </a:prstGeom>
          <a:solidFill>
            <a:srgbClr val="BBBEA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1311" y="1657418"/>
            <a:ext cx="2573344" cy="1842506"/>
          </a:xfrm>
          <a:prstGeom prst="rect">
            <a:avLst/>
          </a:prstGeom>
          <a:noFill/>
          <a:ln>
            <a:noFill/>
          </a:ln>
          <a:effectLst>
            <a:glow rad="127000">
              <a:schemeClr val="bg1"/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모서리가 둥근 직사각형 18"/>
          <p:cNvSpPr/>
          <p:nvPr/>
        </p:nvSpPr>
        <p:spPr>
          <a:xfrm>
            <a:off x="8383355" y="1427277"/>
            <a:ext cx="2939928" cy="2306523"/>
          </a:xfrm>
          <a:prstGeom prst="roundRect">
            <a:avLst/>
          </a:prstGeom>
          <a:solidFill>
            <a:srgbClr val="BBBEA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pic>
        <p:nvPicPr>
          <p:cNvPr id="2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8130" y="1671958"/>
            <a:ext cx="2541218" cy="1805106"/>
          </a:xfrm>
          <a:prstGeom prst="rect">
            <a:avLst/>
          </a:prstGeom>
          <a:noFill/>
          <a:ln>
            <a:noFill/>
          </a:ln>
          <a:effectLst>
            <a:glow rad="127000">
              <a:schemeClr val="bg1"/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5095565" y="3889970"/>
            <a:ext cx="3726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소요단풍체 레귤러" pitchFamily="50" charset="-127"/>
                <a:ea typeface="소요단풍체 레귤러" pitchFamily="50" charset="-127"/>
              </a:rPr>
              <a:t>3</a:t>
            </a:r>
            <a:r>
              <a:rPr lang="en-US" altLang="ko-KR" dirty="0" smtClean="0">
                <a:latin typeface="소요단풍체 레귤러" pitchFamily="50" charset="-127"/>
                <a:ea typeface="소요단풍체 레귤러" pitchFamily="50" charset="-127"/>
              </a:rPr>
              <a:t>. </a:t>
            </a:r>
            <a:r>
              <a:rPr lang="ko-KR" altLang="en-US" dirty="0" smtClean="0">
                <a:latin typeface="소요단풍체 레귤러" pitchFamily="50" charset="-127"/>
                <a:ea typeface="소요단풍체 레귤러" pitchFamily="50" charset="-127"/>
              </a:rPr>
              <a:t>비밀번호 찾기</a:t>
            </a:r>
            <a:r>
              <a:rPr lang="en-US" altLang="ko-KR" dirty="0" smtClean="0">
                <a:latin typeface="소요단풍체 레귤러" pitchFamily="50" charset="-127"/>
                <a:ea typeface="소요단풍체 레귤러" pitchFamily="50" charset="-127"/>
              </a:rPr>
              <a:t>(</a:t>
            </a:r>
            <a:r>
              <a:rPr lang="ko-KR" altLang="en-US" dirty="0" smtClean="0">
                <a:latin typeface="소요단풍체 레귤러" pitchFamily="50" charset="-127"/>
                <a:ea typeface="소요단풍체 레귤러" pitchFamily="50" charset="-127"/>
              </a:rPr>
              <a:t>임시 비밀번호 발급</a:t>
            </a:r>
            <a:r>
              <a:rPr lang="en-US" altLang="ko-KR" dirty="0" smtClean="0">
                <a:latin typeface="소요단풍체 레귤러" pitchFamily="50" charset="-127"/>
                <a:ea typeface="소요단풍체 레귤러" pitchFamily="50" charset="-127"/>
              </a:rPr>
              <a:t>)</a:t>
            </a:r>
            <a:endParaRPr lang="ko-KR" altLang="en-US" dirty="0">
              <a:latin typeface="소요단풍체 레귤러" pitchFamily="50" charset="-127"/>
              <a:ea typeface="소요단풍체 레귤러" pitchFamily="50" charset="-127"/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5099464" y="4305096"/>
            <a:ext cx="2968650" cy="2252123"/>
          </a:xfrm>
          <a:prstGeom prst="roundRect">
            <a:avLst/>
          </a:prstGeom>
          <a:solidFill>
            <a:srgbClr val="BBBEA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8477472" y="4231684"/>
            <a:ext cx="2968650" cy="2527320"/>
          </a:xfrm>
          <a:prstGeom prst="roundRect">
            <a:avLst/>
          </a:prstGeom>
          <a:solidFill>
            <a:srgbClr val="BBBEA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pic>
        <p:nvPicPr>
          <p:cNvPr id="2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3339" y="4498480"/>
            <a:ext cx="2200900" cy="1865353"/>
          </a:xfrm>
          <a:prstGeom prst="rect">
            <a:avLst/>
          </a:prstGeom>
          <a:noFill/>
          <a:ln>
            <a:noFill/>
          </a:ln>
          <a:effectLst>
            <a:glow rad="127000">
              <a:schemeClr val="bg1"/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1697" y="4445589"/>
            <a:ext cx="2340199" cy="965752"/>
          </a:xfrm>
          <a:prstGeom prst="rect">
            <a:avLst/>
          </a:prstGeom>
          <a:noFill/>
          <a:ln>
            <a:noFill/>
          </a:ln>
          <a:effectLst>
            <a:glow rad="127000">
              <a:schemeClr val="bg1"/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1696" y="5646471"/>
            <a:ext cx="2340199" cy="931380"/>
          </a:xfrm>
          <a:prstGeom prst="rect">
            <a:avLst/>
          </a:prstGeom>
          <a:noFill/>
          <a:ln>
            <a:noFill/>
          </a:ln>
          <a:effectLst>
            <a:glow rad="127000">
              <a:schemeClr val="bg1"/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그림 13" descr="스크린샷, 만화 영화, 그래픽, 디자인이(가) 표시된 사진&#10;&#10;자동 생성된 설명">
            <a:extLst>
              <a:ext uri="{FF2B5EF4-FFF2-40B4-BE49-F238E27FC236}">
                <a16:creationId xmlns:a16="http://schemas.microsoft.com/office/drawing/2014/main" xmlns="" id="{A824A46C-AF6B-22F8-860C-8840C49498D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89164" y="6082517"/>
            <a:ext cx="1384300" cy="660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4422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3E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xmlns="" id="{E36DDC51-37EB-A0CF-7FDA-7DB3F642ED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xmlns="" id="{B46BF8BF-101D-C1EC-440D-935FCBD4BC3B}"/>
              </a:ext>
            </a:extLst>
          </p:cNvPr>
          <p:cNvSpPr/>
          <p:nvPr/>
        </p:nvSpPr>
        <p:spPr>
          <a:xfrm>
            <a:off x="231636" y="156113"/>
            <a:ext cx="11731924" cy="6533044"/>
          </a:xfrm>
          <a:prstGeom prst="roundRect">
            <a:avLst>
              <a:gd name="adj" fmla="val 8815"/>
            </a:avLst>
          </a:prstGeom>
          <a:solidFill>
            <a:schemeClr val="bg1"/>
          </a:solidFill>
          <a:ln>
            <a:noFill/>
          </a:ln>
          <a:effectLst>
            <a:outerShdw blurRad="865687" dist="50800" dir="5400000" sx="42394" sy="42394" algn="ctr" rotWithShape="0">
              <a:srgbClr val="000000"/>
            </a:out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kumimoji="1" lang="en-US" altLang="ko-KR" dirty="0"/>
              <a:t>스ᄏᄅ6.12.33</a:t>
            </a:r>
            <a:endParaRPr kumimoji="1" lang="ko-KR" altLang="en-US" dirty="0"/>
          </a:p>
        </p:txBody>
      </p:sp>
      <p:pic>
        <p:nvPicPr>
          <p:cNvPr id="14" name="그림 13" descr="스크린샷, 만화 영화, 그래픽, 디자인이(가) 표시된 사진&#10;&#10;자동 생성된 설명">
            <a:extLst>
              <a:ext uri="{FF2B5EF4-FFF2-40B4-BE49-F238E27FC236}">
                <a16:creationId xmlns:a16="http://schemas.microsoft.com/office/drawing/2014/main" xmlns="" id="{A824A46C-AF6B-22F8-860C-8840C49498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9164" y="6082517"/>
            <a:ext cx="1384300" cy="66037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DD9484C8-0766-0F28-39C1-61545F995846}"/>
              </a:ext>
            </a:extLst>
          </p:cNvPr>
          <p:cNvSpPr txBox="1"/>
          <p:nvPr/>
        </p:nvSpPr>
        <p:spPr>
          <a:xfrm>
            <a:off x="725445" y="324949"/>
            <a:ext cx="500658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000" b="1" dirty="0" smtClean="0">
                <a:solidFill>
                  <a:srgbClr val="7F8D70"/>
                </a:solidFill>
                <a:latin typeface="소요단풍체 볼드" pitchFamily="50" charset="-127"/>
                <a:ea typeface="소요단풍체 볼드" pitchFamily="50" charset="-127"/>
              </a:rPr>
              <a:t>주요 기능 구현화면 및 코드</a:t>
            </a:r>
            <a:endParaRPr kumimoji="1" lang="ko-KR" altLang="en-US" sz="3000" b="1" dirty="0">
              <a:solidFill>
                <a:srgbClr val="7F8D70"/>
              </a:solidFill>
              <a:latin typeface="소요단풍체 볼드" pitchFamily="50" charset="-127"/>
              <a:ea typeface="소요단풍체 볼드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97145" y="967763"/>
            <a:ext cx="3950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소요단풍체 레귤러" pitchFamily="50" charset="-127"/>
                <a:ea typeface="소요단풍체 레귤러" pitchFamily="50" charset="-127"/>
              </a:rPr>
              <a:t>4. </a:t>
            </a:r>
            <a:r>
              <a:rPr lang="ko-KR" altLang="en-US" dirty="0" smtClean="0">
                <a:latin typeface="소요단풍체 레귤러" pitchFamily="50" charset="-127"/>
                <a:ea typeface="소요단풍체 레귤러" pitchFamily="50" charset="-127"/>
              </a:rPr>
              <a:t>회원 가입</a:t>
            </a:r>
            <a:r>
              <a:rPr lang="en-US" altLang="ko-KR" dirty="0" smtClean="0">
                <a:latin typeface="소요단풍체 레귤러" pitchFamily="50" charset="-127"/>
                <a:ea typeface="소요단풍체 레귤러" pitchFamily="50" charset="-127"/>
              </a:rPr>
              <a:t>(JS</a:t>
            </a:r>
            <a:r>
              <a:rPr lang="ko-KR" altLang="en-US" dirty="0" smtClean="0">
                <a:latin typeface="소요단풍체 레귤러" pitchFamily="50" charset="-127"/>
                <a:ea typeface="소요단풍체 레귤러" pitchFamily="50" charset="-127"/>
              </a:rPr>
              <a:t>를 활용한 유효성 검사</a:t>
            </a:r>
            <a:r>
              <a:rPr lang="en-US" altLang="ko-KR" dirty="0" smtClean="0">
                <a:latin typeface="소요단풍체 레귤러" pitchFamily="50" charset="-127"/>
                <a:ea typeface="소요단풍체 레귤러" pitchFamily="50" charset="-127"/>
              </a:rPr>
              <a:t>)</a:t>
            </a:r>
            <a:endParaRPr lang="ko-KR" altLang="en-US" dirty="0">
              <a:latin typeface="소요단풍체 레귤러" pitchFamily="50" charset="-127"/>
              <a:ea typeface="소요단풍체 레귤러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576269" y="4629311"/>
            <a:ext cx="3332072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atin typeface="소요단풍체 레귤러" pitchFamily="50" charset="-127"/>
                <a:ea typeface="소요단풍체 레귤러" pitchFamily="50" charset="-127"/>
              </a:rPr>
              <a:t> - </a:t>
            </a:r>
            <a:r>
              <a:rPr lang="en-US" altLang="ko-KR" sz="1400" dirty="0" err="1" smtClean="0">
                <a:latin typeface="소요단풍체 레귤러" pitchFamily="50" charset="-127"/>
                <a:ea typeface="소요단풍체 레귤러" pitchFamily="50" charset="-127"/>
              </a:rPr>
              <a:t>ajax</a:t>
            </a:r>
            <a:r>
              <a:rPr lang="ko-KR" altLang="en-US" sz="1400" dirty="0" smtClean="0">
                <a:latin typeface="소요단풍체 레귤러" pitchFamily="50" charset="-127"/>
                <a:ea typeface="소요단풍체 레귤러" pitchFamily="50" charset="-127"/>
              </a:rPr>
              <a:t>를 활용한 아이디 </a:t>
            </a:r>
            <a:r>
              <a:rPr lang="en-US" altLang="ko-KR" sz="1400" dirty="0" smtClean="0">
                <a:latin typeface="소요단풍체 레귤러" pitchFamily="50" charset="-127"/>
                <a:ea typeface="소요단풍체 레귤러" pitchFamily="50" charset="-127"/>
              </a:rPr>
              <a:t>, </a:t>
            </a:r>
            <a:r>
              <a:rPr lang="ko-KR" altLang="en-US" sz="1400" dirty="0" smtClean="0">
                <a:latin typeface="소요단풍체 레귤러" pitchFamily="50" charset="-127"/>
                <a:ea typeface="소요단풍체 레귤러" pitchFamily="50" charset="-127"/>
              </a:rPr>
              <a:t>닉네임 중복검사 진행</a:t>
            </a:r>
            <a:r>
              <a:rPr lang="en-US" altLang="ko-KR" sz="1400" dirty="0" smtClean="0">
                <a:latin typeface="소요단풍체 레귤러" pitchFamily="50" charset="-127"/>
                <a:ea typeface="소요단풍체 레귤러" pitchFamily="50" charset="-127"/>
              </a:rPr>
              <a:t/>
            </a:r>
            <a:br>
              <a:rPr lang="en-US" altLang="ko-KR" sz="1400" dirty="0" smtClean="0">
                <a:latin typeface="소요단풍체 레귤러" pitchFamily="50" charset="-127"/>
                <a:ea typeface="소요단풍체 레귤러" pitchFamily="50" charset="-127"/>
              </a:rPr>
            </a:br>
            <a:r>
              <a:rPr lang="en-US" altLang="ko-KR" sz="1400" dirty="0" smtClean="0">
                <a:latin typeface="소요단풍체 레귤러" pitchFamily="50" charset="-127"/>
                <a:ea typeface="소요단풍체 레귤러" pitchFamily="50" charset="-127"/>
              </a:rPr>
              <a:t/>
            </a:r>
            <a:br>
              <a:rPr lang="en-US" altLang="ko-KR" sz="1400" dirty="0" smtClean="0">
                <a:latin typeface="소요단풍체 레귤러" pitchFamily="50" charset="-127"/>
                <a:ea typeface="소요단풍체 레귤러" pitchFamily="50" charset="-127"/>
              </a:rPr>
            </a:br>
            <a:r>
              <a:rPr lang="en-US" altLang="ko-KR" sz="1400" dirty="0" smtClean="0">
                <a:latin typeface="소요단풍체 레귤러" pitchFamily="50" charset="-127"/>
                <a:ea typeface="소요단풍체 레귤러" pitchFamily="50" charset="-127"/>
              </a:rPr>
              <a:t> - </a:t>
            </a:r>
            <a:r>
              <a:rPr lang="ko-KR" altLang="en-US" sz="1400" dirty="0" smtClean="0">
                <a:latin typeface="소요단풍체 레귤러" pitchFamily="50" charset="-127"/>
                <a:ea typeface="소요단풍체 레귤러" pitchFamily="50" charset="-127"/>
              </a:rPr>
              <a:t>비밀번호 일치 여부 및 각 입력 데이터 유효성 검사 진행</a:t>
            </a:r>
            <a:r>
              <a:rPr lang="en-US" altLang="ko-KR" sz="1400" dirty="0" smtClean="0">
                <a:latin typeface="소요단풍체 레귤러" pitchFamily="50" charset="-127"/>
                <a:ea typeface="소요단풍체 레귤러" pitchFamily="50" charset="-127"/>
              </a:rPr>
              <a:t/>
            </a:r>
            <a:br>
              <a:rPr lang="en-US" altLang="ko-KR" sz="1400" dirty="0" smtClean="0">
                <a:latin typeface="소요단풍체 레귤러" pitchFamily="50" charset="-127"/>
                <a:ea typeface="소요단풍체 레귤러" pitchFamily="50" charset="-127"/>
              </a:rPr>
            </a:br>
            <a:r>
              <a:rPr lang="en-US" altLang="ko-KR" sz="1400" dirty="0" smtClean="0">
                <a:latin typeface="소요단풍체 레귤러" pitchFamily="50" charset="-127"/>
                <a:ea typeface="소요단풍체 레귤러" pitchFamily="50" charset="-127"/>
              </a:rPr>
              <a:t/>
            </a:r>
            <a:br>
              <a:rPr lang="en-US" altLang="ko-KR" sz="1400" dirty="0" smtClean="0">
                <a:latin typeface="소요단풍체 레귤러" pitchFamily="50" charset="-127"/>
                <a:ea typeface="소요단풍체 레귤러" pitchFamily="50" charset="-127"/>
              </a:rPr>
            </a:br>
            <a:r>
              <a:rPr lang="en-US" altLang="ko-KR" sz="1400" dirty="0" smtClean="0">
                <a:latin typeface="소요단풍체 레귤러" pitchFamily="50" charset="-127"/>
                <a:ea typeface="소요단풍체 레귤러" pitchFamily="50" charset="-127"/>
              </a:rPr>
              <a:t> - </a:t>
            </a:r>
            <a:r>
              <a:rPr lang="ko-KR" altLang="en-US" sz="1400" dirty="0" smtClean="0">
                <a:latin typeface="소요단풍체 레귤러" pitchFamily="50" charset="-127"/>
                <a:ea typeface="소요단풍체 레귤러" pitchFamily="50" charset="-127"/>
              </a:rPr>
              <a:t>우편번호 및 주소 찾기 </a:t>
            </a:r>
            <a:r>
              <a:rPr lang="en-US" altLang="ko-KR" sz="1400" dirty="0" smtClean="0">
                <a:latin typeface="소요단풍체 레귤러" pitchFamily="50" charset="-127"/>
                <a:ea typeface="소요단풍체 레귤러" pitchFamily="50" charset="-127"/>
              </a:rPr>
              <a:t>API </a:t>
            </a:r>
            <a:r>
              <a:rPr lang="ko-KR" altLang="en-US" sz="1400" dirty="0" smtClean="0">
                <a:latin typeface="소요단풍체 레귤러" pitchFamily="50" charset="-127"/>
                <a:ea typeface="소요단풍체 레귤러" pitchFamily="50" charset="-127"/>
              </a:rPr>
              <a:t>구현</a:t>
            </a:r>
            <a:endParaRPr lang="ko-KR" altLang="en-US" sz="1400" dirty="0">
              <a:latin typeface="소요단풍체 레귤러" pitchFamily="50" charset="-127"/>
              <a:ea typeface="소요단풍체 레귤러" pitchFamily="50" charset="-127"/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327802" y="1337095"/>
            <a:ext cx="6202394" cy="5167852"/>
          </a:xfrm>
          <a:prstGeom prst="roundRect">
            <a:avLst/>
          </a:prstGeom>
          <a:solidFill>
            <a:srgbClr val="BBBEA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80" y="1780792"/>
            <a:ext cx="5373238" cy="4280457"/>
          </a:xfrm>
          <a:prstGeom prst="rect">
            <a:avLst/>
          </a:prstGeom>
          <a:noFill/>
          <a:ln>
            <a:noFill/>
          </a:ln>
          <a:effectLst>
            <a:glow rad="127000">
              <a:schemeClr val="bg1"/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7550" y="1370971"/>
            <a:ext cx="2441781" cy="2899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3999" y="1370971"/>
            <a:ext cx="2672180" cy="2899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378546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3E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xmlns="" id="{E36DDC51-37EB-A0CF-7FDA-7DB3F642ED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xmlns="" id="{B46BF8BF-101D-C1EC-440D-935FCBD4BC3B}"/>
              </a:ext>
            </a:extLst>
          </p:cNvPr>
          <p:cNvSpPr/>
          <p:nvPr/>
        </p:nvSpPr>
        <p:spPr>
          <a:xfrm>
            <a:off x="231636" y="156113"/>
            <a:ext cx="11731924" cy="6533044"/>
          </a:xfrm>
          <a:prstGeom prst="roundRect">
            <a:avLst>
              <a:gd name="adj" fmla="val 8815"/>
            </a:avLst>
          </a:prstGeom>
          <a:solidFill>
            <a:schemeClr val="bg1"/>
          </a:solidFill>
          <a:ln>
            <a:noFill/>
          </a:ln>
          <a:effectLst>
            <a:outerShdw blurRad="865687" dist="50800" dir="5400000" sx="42394" sy="42394" algn="ctr" rotWithShape="0">
              <a:srgbClr val="000000"/>
            </a:out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kumimoji="1" lang="en-US" altLang="ko-KR" dirty="0"/>
              <a:t>스ᄏᄅ6.12.33</a:t>
            </a:r>
            <a:endParaRPr kumimoji="1" lang="ko-KR" altLang="en-US" dirty="0"/>
          </a:p>
        </p:txBody>
      </p:sp>
      <p:pic>
        <p:nvPicPr>
          <p:cNvPr id="14" name="그림 13" descr="스크린샷, 만화 영화, 그래픽, 디자인이(가) 표시된 사진&#10;&#10;자동 생성된 설명">
            <a:extLst>
              <a:ext uri="{FF2B5EF4-FFF2-40B4-BE49-F238E27FC236}">
                <a16:creationId xmlns:a16="http://schemas.microsoft.com/office/drawing/2014/main" xmlns="" id="{A824A46C-AF6B-22F8-860C-8840C49498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9164" y="6082517"/>
            <a:ext cx="1384300" cy="66037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DD9484C8-0766-0F28-39C1-61545F995846}"/>
              </a:ext>
            </a:extLst>
          </p:cNvPr>
          <p:cNvSpPr txBox="1"/>
          <p:nvPr/>
        </p:nvSpPr>
        <p:spPr>
          <a:xfrm>
            <a:off x="725445" y="324949"/>
            <a:ext cx="500658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000" b="1" dirty="0" smtClean="0">
                <a:solidFill>
                  <a:srgbClr val="7F8D70"/>
                </a:solidFill>
                <a:latin typeface="소요단풍체 볼드" pitchFamily="50" charset="-127"/>
                <a:ea typeface="소요단풍체 볼드" pitchFamily="50" charset="-127"/>
              </a:rPr>
              <a:t>주요 기능 구현화면 및 코드</a:t>
            </a:r>
            <a:endParaRPr kumimoji="1" lang="ko-KR" altLang="en-US" sz="3000" b="1" dirty="0">
              <a:solidFill>
                <a:srgbClr val="7F8D70"/>
              </a:solidFill>
              <a:latin typeface="소요단풍체 볼드" pitchFamily="50" charset="-127"/>
              <a:ea typeface="소요단풍체 볼드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34076" y="902262"/>
            <a:ext cx="4451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소요단풍체 레귤러" pitchFamily="50" charset="-127"/>
                <a:ea typeface="소요단풍체 레귤러" pitchFamily="50" charset="-127"/>
              </a:rPr>
              <a:t>4</a:t>
            </a:r>
            <a:r>
              <a:rPr lang="en-US" altLang="ko-KR" dirty="0" smtClean="0">
                <a:latin typeface="소요단풍체 레귤러" pitchFamily="50" charset="-127"/>
                <a:ea typeface="소요단풍체 레귤러" pitchFamily="50" charset="-127"/>
              </a:rPr>
              <a:t>-1. </a:t>
            </a:r>
            <a:r>
              <a:rPr lang="ko-KR" altLang="en-US" dirty="0" smtClean="0">
                <a:latin typeface="소요단풍체 레귤러" pitchFamily="50" charset="-127"/>
                <a:ea typeface="소요단풍체 레귤러" pitchFamily="50" charset="-127"/>
              </a:rPr>
              <a:t>회원 가입</a:t>
            </a:r>
            <a:r>
              <a:rPr lang="en-US" altLang="ko-KR" dirty="0" smtClean="0">
                <a:latin typeface="소요단풍체 레귤러" pitchFamily="50" charset="-127"/>
                <a:ea typeface="소요단풍체 레귤러" pitchFamily="50" charset="-127"/>
              </a:rPr>
              <a:t>(DTO</a:t>
            </a:r>
            <a:r>
              <a:rPr lang="ko-KR" altLang="en-US" dirty="0" smtClean="0">
                <a:latin typeface="소요단풍체 레귤러" pitchFamily="50" charset="-127"/>
                <a:ea typeface="소요단풍체 레귤러" pitchFamily="50" charset="-127"/>
              </a:rPr>
              <a:t>를 활용한 유효성 검사</a:t>
            </a:r>
            <a:r>
              <a:rPr lang="en-US" altLang="ko-KR" dirty="0" smtClean="0">
                <a:latin typeface="소요단풍체 레귤러" pitchFamily="50" charset="-127"/>
                <a:ea typeface="소요단풍체 레귤러" pitchFamily="50" charset="-127"/>
              </a:rPr>
              <a:t>)</a:t>
            </a:r>
            <a:endParaRPr lang="ko-KR" altLang="en-US" dirty="0">
              <a:latin typeface="소요단풍체 레귤러" pitchFamily="50" charset="-127"/>
              <a:ea typeface="소요단풍체 레귤러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593572" y="3017501"/>
            <a:ext cx="2369988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atin typeface="소요단풍체 레귤러" pitchFamily="50" charset="-127"/>
                <a:ea typeface="소요단풍체 레귤러" pitchFamily="50" charset="-127"/>
              </a:rPr>
              <a:t> </a:t>
            </a:r>
            <a:r>
              <a:rPr lang="en-US" altLang="ko-KR" sz="1200" dirty="0" smtClean="0">
                <a:latin typeface="소요단풍체 레귤러" pitchFamily="50" charset="-127"/>
                <a:ea typeface="소요단풍체 레귤러" pitchFamily="50" charset="-127"/>
              </a:rPr>
              <a:t>- </a:t>
            </a:r>
            <a:r>
              <a:rPr lang="ko-KR" altLang="en-US" sz="1200" dirty="0" smtClean="0">
                <a:latin typeface="소요단풍체 레귤러" pitchFamily="50" charset="-127"/>
                <a:ea typeface="소요단풍체 레귤러" pitchFamily="50" charset="-127"/>
              </a:rPr>
              <a:t>입력하지 않은 항목이 </a:t>
            </a:r>
            <a:r>
              <a:rPr lang="ko-KR" altLang="en-US" sz="1200" dirty="0" err="1" smtClean="0">
                <a:latin typeface="소요단풍체 레귤러" pitchFamily="50" charset="-127"/>
                <a:ea typeface="소요단풍체 레귤러" pitchFamily="50" charset="-127"/>
              </a:rPr>
              <a:t>있을시</a:t>
            </a:r>
            <a:r>
              <a:rPr lang="ko-KR" altLang="en-US" sz="1200" dirty="0" smtClean="0">
                <a:latin typeface="소요단풍체 레귤러" pitchFamily="50" charset="-127"/>
                <a:ea typeface="소요단풍체 레귤러" pitchFamily="50" charset="-127"/>
              </a:rPr>
              <a:t> </a:t>
            </a:r>
            <a:r>
              <a:rPr lang="en-US" altLang="ko-KR" sz="1200" dirty="0" smtClean="0">
                <a:latin typeface="소요단풍체 레귤러" pitchFamily="50" charset="-127"/>
                <a:ea typeface="소요단풍체 레귤러" pitchFamily="50" charset="-127"/>
              </a:rPr>
              <a:t>DTO</a:t>
            </a:r>
            <a:r>
              <a:rPr lang="ko-KR" altLang="en-US" sz="1200" dirty="0" smtClean="0">
                <a:latin typeface="소요단풍체 레귤러" pitchFamily="50" charset="-127"/>
                <a:ea typeface="소요단풍체 레귤러" pitchFamily="50" charset="-127"/>
              </a:rPr>
              <a:t>의 설정한 유효성 검사 메시지가 출력되도록 구현</a:t>
            </a:r>
            <a:r>
              <a:rPr lang="en-US" altLang="ko-KR" sz="1200" dirty="0" smtClean="0">
                <a:latin typeface="소요단풍체 레귤러" pitchFamily="50" charset="-127"/>
                <a:ea typeface="소요단풍체 레귤러" pitchFamily="50" charset="-127"/>
              </a:rPr>
              <a:t/>
            </a:r>
            <a:br>
              <a:rPr lang="en-US" altLang="ko-KR" sz="1200" dirty="0" smtClean="0">
                <a:latin typeface="소요단풍체 레귤러" pitchFamily="50" charset="-127"/>
                <a:ea typeface="소요단풍체 레귤러" pitchFamily="50" charset="-127"/>
              </a:rPr>
            </a:br>
            <a:r>
              <a:rPr lang="en-US" altLang="ko-KR" sz="1200" dirty="0" smtClean="0">
                <a:latin typeface="소요단풍체 레귤러" pitchFamily="50" charset="-127"/>
                <a:ea typeface="소요단풍체 레귤러" pitchFamily="50" charset="-127"/>
              </a:rPr>
              <a:t/>
            </a:r>
            <a:br>
              <a:rPr lang="en-US" altLang="ko-KR" sz="1200" dirty="0" smtClean="0">
                <a:latin typeface="소요단풍체 레귤러" pitchFamily="50" charset="-127"/>
                <a:ea typeface="소요단풍체 레귤러" pitchFamily="50" charset="-127"/>
              </a:rPr>
            </a:br>
            <a:r>
              <a:rPr lang="en-US" altLang="ko-KR" sz="1200" dirty="0" smtClean="0">
                <a:latin typeface="소요단풍체 레귤러" pitchFamily="50" charset="-127"/>
                <a:ea typeface="소요단풍체 레귤러" pitchFamily="50" charset="-127"/>
              </a:rPr>
              <a:t> - @valid</a:t>
            </a:r>
            <a:r>
              <a:rPr lang="ko-KR" altLang="en-US" sz="1200" dirty="0" smtClean="0">
                <a:latin typeface="소요단풍체 레귤러" pitchFamily="50" charset="-127"/>
                <a:ea typeface="소요단풍체 레귤러" pitchFamily="50" charset="-127"/>
              </a:rPr>
              <a:t>와 </a:t>
            </a:r>
            <a:r>
              <a:rPr lang="en-US" altLang="ko-KR" sz="1200" dirty="0" err="1" smtClean="0">
                <a:latin typeface="소요단풍체 레귤러" pitchFamily="50" charset="-127"/>
                <a:ea typeface="소요단풍체 레귤러" pitchFamily="50" charset="-127"/>
              </a:rPr>
              <a:t>BindingResult</a:t>
            </a:r>
            <a:r>
              <a:rPr lang="ko-KR" altLang="en-US" sz="1200" dirty="0" smtClean="0">
                <a:latin typeface="소요단풍체 레귤러" pitchFamily="50" charset="-127"/>
                <a:ea typeface="소요단풍체 레귤러" pitchFamily="50" charset="-127"/>
              </a:rPr>
              <a:t>기능을 활용하여 에러메시지 출력</a:t>
            </a:r>
            <a:endParaRPr lang="ko-KR" altLang="en-US" sz="1200" dirty="0">
              <a:latin typeface="소요단풍체 레귤러" pitchFamily="50" charset="-127"/>
              <a:ea typeface="소요단풍체 레귤러" pitchFamily="50" charset="-127"/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725445" y="1337095"/>
            <a:ext cx="4157934" cy="5167852"/>
          </a:xfrm>
          <a:prstGeom prst="roundRect">
            <a:avLst/>
          </a:prstGeom>
          <a:solidFill>
            <a:srgbClr val="BBBEA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0078" y="1538896"/>
            <a:ext cx="3268668" cy="4764250"/>
          </a:xfrm>
          <a:prstGeom prst="rect">
            <a:avLst/>
          </a:prstGeom>
          <a:noFill/>
          <a:ln>
            <a:noFill/>
          </a:ln>
          <a:effectLst>
            <a:glow rad="127000">
              <a:schemeClr val="bg1"/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4660" y="1086928"/>
            <a:ext cx="4349661" cy="32726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4660" y="4483252"/>
            <a:ext cx="4349661" cy="18198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582226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3E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xmlns="" id="{E36DDC51-37EB-A0CF-7FDA-7DB3F642ED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xmlns="" id="{B46BF8BF-101D-C1EC-440D-935FCBD4BC3B}"/>
              </a:ext>
            </a:extLst>
          </p:cNvPr>
          <p:cNvSpPr/>
          <p:nvPr/>
        </p:nvSpPr>
        <p:spPr>
          <a:xfrm>
            <a:off x="231636" y="156113"/>
            <a:ext cx="11731924" cy="6533044"/>
          </a:xfrm>
          <a:prstGeom prst="roundRect">
            <a:avLst>
              <a:gd name="adj" fmla="val 8815"/>
            </a:avLst>
          </a:prstGeom>
          <a:solidFill>
            <a:schemeClr val="bg1"/>
          </a:solidFill>
          <a:ln>
            <a:noFill/>
          </a:ln>
          <a:effectLst>
            <a:outerShdw blurRad="865687" dist="50800" dir="5400000" sx="42394" sy="42394" algn="ctr" rotWithShape="0">
              <a:srgbClr val="000000"/>
            </a:out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kumimoji="1" lang="en-US" altLang="ko-KR" dirty="0"/>
              <a:t>스ᄏᄅ6.12.33</a:t>
            </a:r>
            <a:endParaRPr kumimoji="1" lang="ko-KR" altLang="en-US" dirty="0"/>
          </a:p>
        </p:txBody>
      </p:sp>
      <p:pic>
        <p:nvPicPr>
          <p:cNvPr id="14" name="그림 13" descr="스크린샷, 만화 영화, 그래픽, 디자인이(가) 표시된 사진&#10;&#10;자동 생성된 설명">
            <a:extLst>
              <a:ext uri="{FF2B5EF4-FFF2-40B4-BE49-F238E27FC236}">
                <a16:creationId xmlns:a16="http://schemas.microsoft.com/office/drawing/2014/main" xmlns="" id="{A824A46C-AF6B-22F8-860C-8840C49498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9164" y="6082517"/>
            <a:ext cx="1384300" cy="66037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DD9484C8-0766-0F28-39C1-61545F995846}"/>
              </a:ext>
            </a:extLst>
          </p:cNvPr>
          <p:cNvSpPr txBox="1"/>
          <p:nvPr/>
        </p:nvSpPr>
        <p:spPr>
          <a:xfrm>
            <a:off x="725445" y="324949"/>
            <a:ext cx="500658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000" b="1" dirty="0" smtClean="0">
                <a:solidFill>
                  <a:srgbClr val="7F8D70"/>
                </a:solidFill>
                <a:latin typeface="소요단풍체 볼드" pitchFamily="50" charset="-127"/>
                <a:ea typeface="소요단풍체 볼드" pitchFamily="50" charset="-127"/>
              </a:rPr>
              <a:t>주요 기능 구현화면 및 코드</a:t>
            </a:r>
            <a:endParaRPr kumimoji="1" lang="ko-KR" altLang="en-US" sz="3000" b="1" dirty="0">
              <a:solidFill>
                <a:srgbClr val="7F8D70"/>
              </a:solidFill>
              <a:latin typeface="소요단풍체 볼드" pitchFamily="50" charset="-127"/>
              <a:ea typeface="소요단풍체 볼드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32483" y="902262"/>
            <a:ext cx="4451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소요단풍체 레귤러" pitchFamily="50" charset="-127"/>
                <a:ea typeface="소요단풍체 레귤러" pitchFamily="50" charset="-127"/>
              </a:rPr>
              <a:t>5</a:t>
            </a:r>
            <a:r>
              <a:rPr lang="en-US" altLang="ko-KR" dirty="0" smtClean="0">
                <a:latin typeface="소요단풍체 레귤러" pitchFamily="50" charset="-127"/>
                <a:ea typeface="소요단풍체 레귤러" pitchFamily="50" charset="-127"/>
              </a:rPr>
              <a:t>. </a:t>
            </a:r>
            <a:r>
              <a:rPr lang="ko-KR" altLang="en-US" dirty="0" smtClean="0">
                <a:latin typeface="소요단풍체 레귤러" pitchFamily="50" charset="-127"/>
                <a:ea typeface="소요단풍체 레귤러" pitchFamily="50" charset="-127"/>
              </a:rPr>
              <a:t>유저 홈페이지</a:t>
            </a:r>
            <a:r>
              <a:rPr lang="en-US" altLang="ko-KR" dirty="0" smtClean="0">
                <a:latin typeface="소요단풍체 레귤러" pitchFamily="50" charset="-127"/>
                <a:ea typeface="소요단풍체 레귤러" pitchFamily="50" charset="-127"/>
              </a:rPr>
              <a:t>(</a:t>
            </a:r>
            <a:r>
              <a:rPr lang="ko-KR" altLang="en-US" dirty="0" smtClean="0">
                <a:latin typeface="소요단풍체 레귤러" pitchFamily="50" charset="-127"/>
                <a:ea typeface="소요단풍체 레귤러" pitchFamily="50" charset="-127"/>
              </a:rPr>
              <a:t>팝업 형태로 구현</a:t>
            </a:r>
            <a:r>
              <a:rPr lang="en-US" altLang="ko-KR" dirty="0" smtClean="0">
                <a:latin typeface="소요단풍체 레귤러" pitchFamily="50" charset="-127"/>
                <a:ea typeface="소요단풍체 레귤러" pitchFamily="50" charset="-127"/>
              </a:rPr>
              <a:t>)</a:t>
            </a:r>
            <a:endParaRPr lang="ko-KR" altLang="en-US" dirty="0">
              <a:latin typeface="소요단풍체 레귤러" pitchFamily="50" charset="-127"/>
              <a:ea typeface="소요단풍체 레귤러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894166" y="1844309"/>
            <a:ext cx="3880889" cy="3877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소요단풍체 레귤러" pitchFamily="50" charset="-127"/>
                <a:ea typeface="소요단풍체 레귤러" pitchFamily="50" charset="-127"/>
              </a:rPr>
              <a:t> 1.  </a:t>
            </a:r>
            <a:r>
              <a:rPr lang="ko-KR" altLang="ko-KR" sz="1200" dirty="0">
                <a:latin typeface="소요단풍체 레귤러" pitchFamily="50" charset="-127"/>
                <a:ea typeface="소요단풍체 레귤러" pitchFamily="50" charset="-127"/>
              </a:rPr>
              <a:t>홈페이지 </a:t>
            </a:r>
            <a:r>
              <a:rPr lang="ko-KR" altLang="ko-KR" sz="1200" dirty="0" err="1">
                <a:latin typeface="소요단풍체 레귤러" pitchFamily="50" charset="-127"/>
                <a:ea typeface="소요단풍체 레귤러" pitchFamily="50" charset="-127"/>
              </a:rPr>
              <a:t>방문시</a:t>
            </a:r>
            <a:r>
              <a:rPr lang="ko-KR" altLang="ko-KR" sz="1200" dirty="0">
                <a:latin typeface="소요단풍체 레귤러" pitchFamily="50" charset="-127"/>
                <a:ea typeface="소요단풍체 레귤러" pitchFamily="50" charset="-127"/>
              </a:rPr>
              <a:t> </a:t>
            </a:r>
            <a:r>
              <a:rPr lang="ko-KR" altLang="ko-KR" sz="1200" dirty="0" smtClean="0">
                <a:latin typeface="소요단풍체 레귤러" pitchFamily="50" charset="-127"/>
                <a:ea typeface="소요단풍체 레귤러" pitchFamily="50" charset="-127"/>
              </a:rPr>
              <a:t>방문자수</a:t>
            </a:r>
            <a:r>
              <a:rPr lang="en-US" altLang="ko-KR" sz="1200" dirty="0" smtClean="0">
                <a:latin typeface="소요단풍체 레귤러" pitchFamily="50" charset="-127"/>
                <a:ea typeface="소요단풍체 레귤러" pitchFamily="50" charset="-127"/>
              </a:rPr>
              <a:t> </a:t>
            </a:r>
            <a:r>
              <a:rPr lang="ko-KR" altLang="en-US" sz="1200" dirty="0" smtClean="0">
                <a:latin typeface="소요단풍체 레귤러" pitchFamily="50" charset="-127"/>
                <a:ea typeface="소요단풍체 레귤러" pitchFamily="50" charset="-127"/>
              </a:rPr>
              <a:t>증가</a:t>
            </a:r>
            <a:endParaRPr lang="en-US" altLang="ko-KR" sz="1200" dirty="0" smtClean="0">
              <a:latin typeface="소요단풍체 레귤러" pitchFamily="50" charset="-127"/>
              <a:ea typeface="소요단풍체 레귤러" pitchFamily="50" charset="-127"/>
            </a:endParaRPr>
          </a:p>
          <a:p>
            <a:endParaRPr lang="en-US" altLang="ko-KR" sz="1200" dirty="0" smtClean="0">
              <a:latin typeface="소요단풍체 레귤러" pitchFamily="50" charset="-127"/>
              <a:ea typeface="소요단풍체 레귤러" pitchFamily="50" charset="-127"/>
            </a:endParaRPr>
          </a:p>
          <a:p>
            <a:r>
              <a:rPr lang="en-US" altLang="ko-KR" sz="1200" dirty="0">
                <a:latin typeface="소요단풍체 레귤러" pitchFamily="50" charset="-127"/>
                <a:ea typeface="소요단풍체 레귤러" pitchFamily="50" charset="-127"/>
              </a:rPr>
              <a:t> </a:t>
            </a:r>
            <a:r>
              <a:rPr lang="en-US" altLang="ko-KR" sz="1200" dirty="0" smtClean="0">
                <a:latin typeface="소요단풍체 레귤러" pitchFamily="50" charset="-127"/>
                <a:ea typeface="소요단풍체 레귤러" pitchFamily="50" charset="-127"/>
              </a:rPr>
              <a:t>2. </a:t>
            </a:r>
            <a:r>
              <a:rPr lang="ko-KR" altLang="ko-KR" sz="1200" dirty="0" smtClean="0">
                <a:latin typeface="소요단풍체 레귤러" pitchFamily="50" charset="-127"/>
                <a:ea typeface="소요단풍체 레귤러" pitchFamily="50" charset="-127"/>
              </a:rPr>
              <a:t>프로필</a:t>
            </a:r>
            <a:r>
              <a:rPr lang="en-US" altLang="ko-KR" sz="1200" dirty="0">
                <a:latin typeface="소요단풍체 레귤러" pitchFamily="50" charset="-127"/>
                <a:ea typeface="소요단풍체 레귤러" pitchFamily="50" charset="-127"/>
              </a:rPr>
              <a:t>(</a:t>
            </a:r>
            <a:r>
              <a:rPr lang="ko-KR" altLang="ko-KR" sz="1200" dirty="0">
                <a:latin typeface="소요단풍체 레귤러" pitchFamily="50" charset="-127"/>
                <a:ea typeface="소요단풍체 레귤러" pitchFamily="50" charset="-127"/>
              </a:rPr>
              <a:t>이미지</a:t>
            </a:r>
            <a:r>
              <a:rPr lang="en-US" altLang="ko-KR" sz="1200" dirty="0">
                <a:latin typeface="소요단풍체 레귤러" pitchFamily="50" charset="-127"/>
                <a:ea typeface="소요단풍체 레귤러" pitchFamily="50" charset="-127"/>
              </a:rPr>
              <a:t>, </a:t>
            </a:r>
            <a:r>
              <a:rPr lang="ko-KR" altLang="ko-KR" sz="1200" dirty="0" err="1">
                <a:latin typeface="소요단풍체 레귤러" pitchFamily="50" charset="-127"/>
                <a:ea typeface="소요단풍체 레귤러" pitchFamily="50" charset="-127"/>
              </a:rPr>
              <a:t>소개글</a:t>
            </a:r>
            <a:r>
              <a:rPr lang="en-US" altLang="ko-KR" sz="1200" dirty="0">
                <a:latin typeface="소요단풍체 레귤러" pitchFamily="50" charset="-127"/>
                <a:ea typeface="소요단풍체 레귤러" pitchFamily="50" charset="-127"/>
              </a:rPr>
              <a:t>) </a:t>
            </a:r>
            <a:r>
              <a:rPr lang="ko-KR" altLang="ko-KR" sz="1200" dirty="0" smtClean="0">
                <a:latin typeface="소요단풍체 레귤러" pitchFamily="50" charset="-127"/>
                <a:ea typeface="소요단풍체 레귤러" pitchFamily="50" charset="-127"/>
              </a:rPr>
              <a:t>구현</a:t>
            </a:r>
            <a:endParaRPr lang="en-US" altLang="ko-KR" sz="1200" dirty="0" smtClean="0">
              <a:latin typeface="소요단풍체 레귤러" pitchFamily="50" charset="-127"/>
              <a:ea typeface="소요단풍체 레귤러" pitchFamily="50" charset="-127"/>
            </a:endParaRPr>
          </a:p>
          <a:p>
            <a:r>
              <a:rPr lang="en-US" altLang="ko-KR" sz="1200" dirty="0">
                <a:latin typeface="소요단풍체 레귤러" pitchFamily="50" charset="-127"/>
                <a:ea typeface="소요단풍체 레귤러" pitchFamily="50" charset="-127"/>
              </a:rPr>
              <a:t/>
            </a:r>
            <a:br>
              <a:rPr lang="en-US" altLang="ko-KR" sz="1200" dirty="0">
                <a:latin typeface="소요단풍체 레귤러" pitchFamily="50" charset="-127"/>
                <a:ea typeface="소요단풍체 레귤러" pitchFamily="50" charset="-127"/>
              </a:rPr>
            </a:br>
            <a:r>
              <a:rPr lang="en-US" altLang="ko-KR" sz="1200" b="1" dirty="0">
                <a:latin typeface="소요단풍체 레귤러" pitchFamily="50" charset="-127"/>
                <a:ea typeface="소요단풍체 레귤러" pitchFamily="50" charset="-127"/>
                <a:sym typeface="Wingdings"/>
              </a:rPr>
              <a:t> </a:t>
            </a:r>
            <a:r>
              <a:rPr lang="en-US" altLang="ko-KR" sz="1200" dirty="0" smtClean="0">
                <a:latin typeface="소요단풍체 레귤러" pitchFamily="50" charset="-127"/>
                <a:ea typeface="소요단풍체 레귤러" pitchFamily="50" charset="-127"/>
                <a:sym typeface="Wingdings"/>
              </a:rPr>
              <a:t>3. </a:t>
            </a:r>
            <a:r>
              <a:rPr lang="ko-KR" altLang="ko-KR" sz="1200" dirty="0" smtClean="0">
                <a:latin typeface="소요단풍체 레귤러" pitchFamily="50" charset="-127"/>
                <a:ea typeface="소요단풍체 레귤러" pitchFamily="50" charset="-127"/>
              </a:rPr>
              <a:t>회원 </a:t>
            </a:r>
            <a:r>
              <a:rPr lang="ko-KR" altLang="ko-KR" sz="1200" dirty="0">
                <a:latin typeface="소요단풍체 레귤러" pitchFamily="50" charset="-127"/>
                <a:ea typeface="소요단풍체 레귤러" pitchFamily="50" charset="-127"/>
              </a:rPr>
              <a:t>정보 수정 가능</a:t>
            </a:r>
            <a:r>
              <a:rPr lang="en-US" altLang="ko-KR" sz="1200" dirty="0">
                <a:latin typeface="소요단풍체 레귤러" pitchFamily="50" charset="-127"/>
                <a:ea typeface="소요단풍체 레귤러" pitchFamily="50" charset="-127"/>
              </a:rPr>
              <a:t>(</a:t>
            </a:r>
            <a:r>
              <a:rPr lang="ko-KR" altLang="ko-KR" sz="1200" dirty="0">
                <a:latin typeface="소요단풍체 레귤러" pitchFamily="50" charset="-127"/>
                <a:ea typeface="소요단풍체 레귤러" pitchFamily="50" charset="-127"/>
              </a:rPr>
              <a:t>첨부파일 </a:t>
            </a:r>
            <a:r>
              <a:rPr lang="ko-KR" altLang="ko-KR" sz="1200" dirty="0" smtClean="0">
                <a:latin typeface="소요단풍체 레귤러" pitchFamily="50" charset="-127"/>
                <a:ea typeface="소요단풍체 레귤러" pitchFamily="50" charset="-127"/>
              </a:rPr>
              <a:t>저장</a:t>
            </a:r>
            <a:r>
              <a:rPr lang="ko-KR" altLang="en-US" sz="1200" dirty="0" smtClean="0">
                <a:latin typeface="소요단풍체 레귤러" pitchFamily="50" charset="-127"/>
                <a:ea typeface="소요단풍체 레귤러" pitchFamily="50" charset="-127"/>
              </a:rPr>
              <a:t>기</a:t>
            </a:r>
            <a:r>
              <a:rPr lang="ko-KR" altLang="en-US" sz="1200" dirty="0">
                <a:latin typeface="소요단풍체 레귤러" pitchFamily="50" charset="-127"/>
                <a:ea typeface="소요단풍체 레귤러" pitchFamily="50" charset="-127"/>
              </a:rPr>
              <a:t>능</a:t>
            </a:r>
            <a:r>
              <a:rPr lang="ko-KR" altLang="ko-KR" sz="1200" dirty="0" smtClean="0">
                <a:latin typeface="소요단풍체 레귤러" pitchFamily="50" charset="-127"/>
                <a:ea typeface="소요단풍체 레귤러" pitchFamily="50" charset="-127"/>
              </a:rPr>
              <a:t> </a:t>
            </a:r>
            <a:r>
              <a:rPr lang="ko-KR" altLang="ko-KR" sz="1200" dirty="0">
                <a:latin typeface="소요단풍체 레귤러" pitchFamily="50" charset="-127"/>
                <a:ea typeface="소요단풍체 레귤러" pitchFamily="50" charset="-127"/>
              </a:rPr>
              <a:t>포함</a:t>
            </a:r>
            <a:r>
              <a:rPr lang="en-US" altLang="ko-KR" sz="1200" dirty="0" smtClean="0">
                <a:latin typeface="소요단풍체 레귤러" pitchFamily="50" charset="-127"/>
                <a:ea typeface="소요단풍체 레귤러" pitchFamily="50" charset="-127"/>
              </a:rPr>
              <a:t>)</a:t>
            </a:r>
          </a:p>
          <a:p>
            <a:r>
              <a:rPr lang="en-US" altLang="ko-KR" sz="1200" dirty="0">
                <a:latin typeface="소요단풍체 레귤러" pitchFamily="50" charset="-127"/>
                <a:ea typeface="소요단풍체 레귤러" pitchFamily="50" charset="-127"/>
              </a:rPr>
              <a:t/>
            </a:r>
            <a:br>
              <a:rPr lang="en-US" altLang="ko-KR" sz="1200" dirty="0">
                <a:latin typeface="소요단풍체 레귤러" pitchFamily="50" charset="-127"/>
                <a:ea typeface="소요단풍체 레귤러" pitchFamily="50" charset="-127"/>
              </a:rPr>
            </a:br>
            <a:r>
              <a:rPr lang="en-US" altLang="ko-KR" sz="1200" b="1" dirty="0">
                <a:latin typeface="소요단풍체 레귤러" pitchFamily="50" charset="-127"/>
                <a:ea typeface="소요단풍체 레귤러" pitchFamily="50" charset="-127"/>
                <a:sym typeface="Wingdings"/>
              </a:rPr>
              <a:t> </a:t>
            </a:r>
            <a:r>
              <a:rPr lang="en-US" altLang="ko-KR" sz="1200" dirty="0" smtClean="0">
                <a:latin typeface="소요단풍체 레귤러" pitchFamily="50" charset="-127"/>
                <a:ea typeface="소요단풍체 레귤러" pitchFamily="50" charset="-127"/>
                <a:sym typeface="Wingdings"/>
              </a:rPr>
              <a:t>4. </a:t>
            </a:r>
            <a:r>
              <a:rPr lang="en-US" altLang="ko-KR" sz="1200" dirty="0" smtClean="0">
                <a:latin typeface="소요단풍체 레귤러" pitchFamily="50" charset="-127"/>
                <a:ea typeface="소요단풍체 레귤러" pitchFamily="50" charset="-127"/>
              </a:rPr>
              <a:t>BGM </a:t>
            </a:r>
            <a:r>
              <a:rPr lang="ko-KR" altLang="ko-KR" sz="1200" dirty="0" smtClean="0">
                <a:latin typeface="소요단풍체 레귤러" pitchFamily="50" charset="-127"/>
                <a:ea typeface="소요단풍체 레귤러" pitchFamily="50" charset="-127"/>
              </a:rPr>
              <a:t>재생 </a:t>
            </a:r>
            <a:r>
              <a:rPr lang="ko-KR" altLang="ko-KR" sz="1200" dirty="0">
                <a:latin typeface="소요단풍체 레귤러" pitchFamily="50" charset="-127"/>
                <a:ea typeface="소요단풍체 레귤러" pitchFamily="50" charset="-127"/>
              </a:rPr>
              <a:t>기능 </a:t>
            </a:r>
            <a:r>
              <a:rPr lang="ko-KR" altLang="ko-KR" sz="1200" dirty="0" smtClean="0">
                <a:latin typeface="소요단풍체 레귤러" pitchFamily="50" charset="-127"/>
                <a:ea typeface="소요단풍체 레귤러" pitchFamily="50" charset="-127"/>
              </a:rPr>
              <a:t>구현</a:t>
            </a:r>
            <a:endParaRPr lang="en-US" altLang="ko-KR" sz="1200" dirty="0" smtClean="0">
              <a:latin typeface="소요단풍체 레귤러" pitchFamily="50" charset="-127"/>
              <a:ea typeface="소요단풍체 레귤러" pitchFamily="50" charset="-127"/>
            </a:endParaRPr>
          </a:p>
          <a:p>
            <a:r>
              <a:rPr lang="en-US" altLang="ko-KR" sz="1200" dirty="0">
                <a:latin typeface="소요단풍체 레귤러" pitchFamily="50" charset="-127"/>
                <a:ea typeface="소요단풍체 레귤러" pitchFamily="50" charset="-127"/>
              </a:rPr>
              <a:t/>
            </a:r>
            <a:br>
              <a:rPr lang="en-US" altLang="ko-KR" sz="1200" dirty="0">
                <a:latin typeface="소요단풍체 레귤러" pitchFamily="50" charset="-127"/>
                <a:ea typeface="소요단풍체 레귤러" pitchFamily="50" charset="-127"/>
              </a:rPr>
            </a:br>
            <a:r>
              <a:rPr lang="en-US" altLang="ko-KR" sz="1200" b="1" dirty="0">
                <a:latin typeface="소요단풍체 레귤러" pitchFamily="50" charset="-127"/>
                <a:ea typeface="소요단풍체 레귤러" pitchFamily="50" charset="-127"/>
                <a:sym typeface="Wingdings"/>
              </a:rPr>
              <a:t> </a:t>
            </a:r>
            <a:r>
              <a:rPr lang="en-US" altLang="ko-KR" sz="1200" dirty="0" smtClean="0">
                <a:latin typeface="소요단풍체 레귤러" pitchFamily="50" charset="-127"/>
                <a:ea typeface="소요단풍체 레귤러" pitchFamily="50" charset="-127"/>
                <a:sym typeface="Wingdings"/>
              </a:rPr>
              <a:t>5. </a:t>
            </a:r>
            <a:r>
              <a:rPr lang="ko-KR" altLang="ko-KR" sz="1200" dirty="0" smtClean="0">
                <a:latin typeface="소요단풍체 레귤러" pitchFamily="50" charset="-127"/>
                <a:ea typeface="소요단풍체 레귤러" pitchFamily="50" charset="-127"/>
              </a:rPr>
              <a:t>방명록 </a:t>
            </a:r>
            <a:r>
              <a:rPr lang="ko-KR" altLang="ko-KR" sz="1200" dirty="0">
                <a:latin typeface="소요단풍체 레귤러" pitchFamily="50" charset="-127"/>
                <a:ea typeface="소요단풍체 레귤러" pitchFamily="50" charset="-127"/>
              </a:rPr>
              <a:t>작성</a:t>
            </a:r>
            <a:r>
              <a:rPr lang="en-US" altLang="ko-KR" sz="1200" dirty="0">
                <a:latin typeface="소요단풍체 레귤러" pitchFamily="50" charset="-127"/>
                <a:ea typeface="소요단풍체 레귤러" pitchFamily="50" charset="-127"/>
              </a:rPr>
              <a:t>, </a:t>
            </a:r>
            <a:r>
              <a:rPr lang="ko-KR" altLang="ko-KR" sz="1200" dirty="0">
                <a:latin typeface="소요단풍체 레귤러" pitchFamily="50" charset="-127"/>
                <a:ea typeface="소요단풍체 레귤러" pitchFamily="50" charset="-127"/>
              </a:rPr>
              <a:t>수정</a:t>
            </a:r>
            <a:r>
              <a:rPr lang="en-US" altLang="ko-KR" sz="1200" dirty="0">
                <a:latin typeface="소요단풍체 레귤러" pitchFamily="50" charset="-127"/>
                <a:ea typeface="소요단풍체 레귤러" pitchFamily="50" charset="-127"/>
              </a:rPr>
              <a:t>, </a:t>
            </a:r>
            <a:r>
              <a:rPr lang="ko-KR" altLang="ko-KR" sz="1200" dirty="0">
                <a:latin typeface="소요단풍체 레귤러" pitchFamily="50" charset="-127"/>
                <a:ea typeface="소요단풍체 레귤러" pitchFamily="50" charset="-127"/>
              </a:rPr>
              <a:t>삭제 기능 </a:t>
            </a:r>
            <a:r>
              <a:rPr lang="ko-KR" altLang="ko-KR" sz="1200" dirty="0" smtClean="0">
                <a:latin typeface="소요단풍체 레귤러" pitchFamily="50" charset="-127"/>
                <a:ea typeface="소요단풍체 레귤러" pitchFamily="50" charset="-127"/>
              </a:rPr>
              <a:t>구현</a:t>
            </a:r>
            <a:endParaRPr lang="en-US" altLang="ko-KR" sz="1200" dirty="0" smtClean="0">
              <a:latin typeface="소요단풍체 레귤러" pitchFamily="50" charset="-127"/>
              <a:ea typeface="소요단풍체 레귤러" pitchFamily="50" charset="-127"/>
            </a:endParaRPr>
          </a:p>
          <a:p>
            <a:r>
              <a:rPr lang="en-US" altLang="ko-KR" sz="1200" dirty="0">
                <a:latin typeface="소요단풍체 레귤러" pitchFamily="50" charset="-127"/>
                <a:ea typeface="소요단풍체 레귤러" pitchFamily="50" charset="-127"/>
              </a:rPr>
              <a:t/>
            </a:r>
            <a:br>
              <a:rPr lang="en-US" altLang="ko-KR" sz="1200" dirty="0">
                <a:latin typeface="소요단풍체 레귤러" pitchFamily="50" charset="-127"/>
                <a:ea typeface="소요단풍체 레귤러" pitchFamily="50" charset="-127"/>
              </a:rPr>
            </a:br>
            <a:r>
              <a:rPr lang="en-US" altLang="ko-KR" sz="1200" dirty="0" smtClean="0">
                <a:latin typeface="소요단풍체 레귤러" pitchFamily="50" charset="-127"/>
                <a:ea typeface="소요단풍체 레귤러" pitchFamily="50" charset="-127"/>
              </a:rPr>
              <a:t> 6. </a:t>
            </a:r>
            <a:r>
              <a:rPr lang="ko-KR" altLang="ko-KR" sz="1200" dirty="0" smtClean="0">
                <a:latin typeface="소요단풍체 레귤러" pitchFamily="50" charset="-127"/>
                <a:ea typeface="소요단풍체 레귤러" pitchFamily="50" charset="-127"/>
              </a:rPr>
              <a:t>방명록 </a:t>
            </a:r>
            <a:r>
              <a:rPr lang="ko-KR" altLang="ko-KR" sz="1200" dirty="0">
                <a:latin typeface="소요단풍체 레귤러" pitchFamily="50" charset="-127"/>
                <a:ea typeface="소요단풍체 레귤러" pitchFamily="50" charset="-127"/>
              </a:rPr>
              <a:t>삭제 및 수정은 회원당 자신이 작성한 방명록만 가능하도록 </a:t>
            </a:r>
            <a:r>
              <a:rPr lang="ko-KR" altLang="ko-KR" sz="1200" dirty="0" smtClean="0">
                <a:latin typeface="소요단풍체 레귤러" pitchFamily="50" charset="-127"/>
                <a:ea typeface="소요단풍체 레귤러" pitchFamily="50" charset="-127"/>
              </a:rPr>
              <a:t>구현</a:t>
            </a:r>
            <a:endParaRPr lang="en-US" altLang="ko-KR" sz="1200" dirty="0" smtClean="0">
              <a:latin typeface="소요단풍체 레귤러" pitchFamily="50" charset="-127"/>
              <a:ea typeface="소요단풍체 레귤러" pitchFamily="50" charset="-127"/>
            </a:endParaRPr>
          </a:p>
          <a:p>
            <a:r>
              <a:rPr lang="en-US" altLang="ko-KR" sz="1200" dirty="0">
                <a:latin typeface="소요단풍체 레귤러" pitchFamily="50" charset="-127"/>
                <a:ea typeface="소요단풍체 레귤러" pitchFamily="50" charset="-127"/>
              </a:rPr>
              <a:t/>
            </a:r>
            <a:br>
              <a:rPr lang="en-US" altLang="ko-KR" sz="1200" dirty="0">
                <a:latin typeface="소요단풍체 레귤러" pitchFamily="50" charset="-127"/>
                <a:ea typeface="소요단풍체 레귤러" pitchFamily="50" charset="-127"/>
              </a:rPr>
            </a:br>
            <a:r>
              <a:rPr lang="en-US" altLang="ko-KR" sz="1200" dirty="0" smtClean="0">
                <a:latin typeface="소요단풍체 레귤러" pitchFamily="50" charset="-127"/>
                <a:ea typeface="소요단풍체 레귤러" pitchFamily="50" charset="-127"/>
              </a:rPr>
              <a:t> 7. </a:t>
            </a:r>
            <a:r>
              <a:rPr lang="ko-KR" altLang="ko-KR" sz="1200" dirty="0" smtClean="0">
                <a:latin typeface="소요단풍체 레귤러" pitchFamily="50" charset="-127"/>
                <a:ea typeface="소요단풍체 레귤러" pitchFamily="50" charset="-127"/>
              </a:rPr>
              <a:t>방명록 페이</a:t>
            </a:r>
            <a:r>
              <a:rPr lang="ko-KR" altLang="en-US" sz="1200" dirty="0" smtClean="0">
                <a:latin typeface="소요단풍체 레귤러" pitchFamily="50" charset="-127"/>
                <a:ea typeface="소요단풍체 레귤러" pitchFamily="50" charset="-127"/>
              </a:rPr>
              <a:t>지</a:t>
            </a:r>
            <a:r>
              <a:rPr lang="ko-KR" altLang="ko-KR" sz="1200" dirty="0" smtClean="0">
                <a:latin typeface="소요단풍체 레귤러" pitchFamily="50" charset="-127"/>
                <a:ea typeface="소요단풍체 레귤러" pitchFamily="50" charset="-127"/>
              </a:rPr>
              <a:t> </a:t>
            </a:r>
            <a:r>
              <a:rPr lang="ko-KR" altLang="ko-KR" sz="1200" dirty="0">
                <a:latin typeface="소요단풍체 레귤러" pitchFamily="50" charset="-127"/>
                <a:ea typeface="소요단풍체 레귤러" pitchFamily="50" charset="-127"/>
              </a:rPr>
              <a:t>처리 </a:t>
            </a:r>
            <a:r>
              <a:rPr lang="ko-KR" altLang="ko-KR" sz="1200" dirty="0" smtClean="0">
                <a:latin typeface="소요단풍체 레귤러" pitchFamily="50" charset="-127"/>
                <a:ea typeface="소요단풍체 레귤러" pitchFamily="50" charset="-127"/>
              </a:rPr>
              <a:t>구현</a:t>
            </a:r>
            <a:endParaRPr lang="en-US" altLang="ko-KR" sz="1200" dirty="0" smtClean="0">
              <a:latin typeface="소요단풍체 레귤러" pitchFamily="50" charset="-127"/>
              <a:ea typeface="소요단풍체 레귤러" pitchFamily="50" charset="-127"/>
            </a:endParaRPr>
          </a:p>
          <a:p>
            <a:r>
              <a:rPr lang="en-US" altLang="ko-KR" sz="1200" dirty="0">
                <a:latin typeface="소요단풍체 레귤러" pitchFamily="50" charset="-127"/>
                <a:ea typeface="소요단풍체 레귤러" pitchFamily="50" charset="-127"/>
              </a:rPr>
              <a:t/>
            </a:r>
            <a:br>
              <a:rPr lang="en-US" altLang="ko-KR" sz="1200" dirty="0">
                <a:latin typeface="소요단풍체 레귤러" pitchFamily="50" charset="-127"/>
                <a:ea typeface="소요단풍체 레귤러" pitchFamily="50" charset="-127"/>
              </a:rPr>
            </a:br>
            <a:r>
              <a:rPr lang="en-US" altLang="ko-KR" sz="1200" dirty="0" smtClean="0">
                <a:latin typeface="소요단풍체 레귤러" pitchFamily="50" charset="-127"/>
                <a:ea typeface="소요단풍체 레귤러" pitchFamily="50" charset="-127"/>
              </a:rPr>
              <a:t> 8. </a:t>
            </a:r>
            <a:r>
              <a:rPr lang="ko-KR" altLang="ko-KR" sz="1200" dirty="0" smtClean="0">
                <a:latin typeface="소요단풍체 레귤러" pitchFamily="50" charset="-127"/>
                <a:ea typeface="소요단풍체 레귤러" pitchFamily="50" charset="-127"/>
              </a:rPr>
              <a:t>게시판</a:t>
            </a:r>
            <a:r>
              <a:rPr lang="en-US" altLang="ko-KR" sz="1200" dirty="0" smtClean="0">
                <a:latin typeface="소요단풍체 레귤러" pitchFamily="50" charset="-127"/>
                <a:ea typeface="소요단풍체 레귤러" pitchFamily="50" charset="-127"/>
              </a:rPr>
              <a:t> </a:t>
            </a:r>
            <a:r>
              <a:rPr lang="en-US" altLang="ko-KR" sz="1200" dirty="0">
                <a:latin typeface="소요단풍체 레귤러" pitchFamily="50" charset="-127"/>
                <a:ea typeface="소요단풍체 레귤러" pitchFamily="50" charset="-127"/>
              </a:rPr>
              <a:t>‘</a:t>
            </a:r>
            <a:r>
              <a:rPr lang="ko-KR" altLang="ko-KR" sz="1200" dirty="0">
                <a:latin typeface="소요단풍체 레귤러" pitchFamily="50" charset="-127"/>
                <a:ea typeface="소요단풍체 레귤러" pitchFamily="50" charset="-127"/>
              </a:rPr>
              <a:t>나의 건강일지</a:t>
            </a:r>
            <a:r>
              <a:rPr lang="en-US" altLang="ko-KR" sz="1200" dirty="0">
                <a:latin typeface="소요단풍체 레귤러" pitchFamily="50" charset="-127"/>
                <a:ea typeface="소요단풍체 레귤러" pitchFamily="50" charset="-127"/>
              </a:rPr>
              <a:t>’ </a:t>
            </a:r>
            <a:r>
              <a:rPr lang="ko-KR" altLang="ko-KR" sz="1200" dirty="0" smtClean="0">
                <a:latin typeface="소요단풍체 레귤러" pitchFamily="50" charset="-127"/>
                <a:ea typeface="소요단풍체 레귤러" pitchFamily="50" charset="-127"/>
              </a:rPr>
              <a:t>구현</a:t>
            </a:r>
            <a:r>
              <a:rPr lang="en-US" altLang="ko-KR" sz="1200" dirty="0" smtClean="0">
                <a:latin typeface="소요단풍체 레귤러" pitchFamily="50" charset="-127"/>
                <a:ea typeface="소요단풍체 레귤러" pitchFamily="50" charset="-127"/>
              </a:rPr>
              <a:t/>
            </a:r>
            <a:br>
              <a:rPr lang="en-US" altLang="ko-KR" sz="1200" dirty="0" smtClean="0">
                <a:latin typeface="소요단풍체 레귤러" pitchFamily="50" charset="-127"/>
                <a:ea typeface="소요단풍체 레귤러" pitchFamily="50" charset="-127"/>
              </a:rPr>
            </a:br>
            <a:r>
              <a:rPr lang="en-US" altLang="ko-KR" sz="1200" dirty="0" smtClean="0">
                <a:latin typeface="소요단풍체 레귤러" pitchFamily="50" charset="-127"/>
                <a:ea typeface="소요단풍체 레귤러" pitchFamily="50" charset="-127"/>
              </a:rPr>
              <a:t> - </a:t>
            </a:r>
            <a:r>
              <a:rPr lang="ko-KR" altLang="en-US" sz="1200" dirty="0" err="1" smtClean="0">
                <a:latin typeface="소요단풍체 레귤러" pitchFamily="50" charset="-127"/>
                <a:ea typeface="소요단풍체 레귤러" pitchFamily="50" charset="-127"/>
              </a:rPr>
              <a:t>게시글의</a:t>
            </a:r>
            <a:r>
              <a:rPr lang="ko-KR" altLang="en-US" sz="1200" dirty="0" smtClean="0">
                <a:latin typeface="소요단풍체 레귤러" pitchFamily="50" charset="-127"/>
                <a:ea typeface="소요단풍체 레귤러" pitchFamily="50" charset="-127"/>
              </a:rPr>
              <a:t> </a:t>
            </a:r>
            <a:r>
              <a:rPr lang="en-US" altLang="ko-KR" sz="1200" dirty="0" smtClean="0">
                <a:latin typeface="소요단풍체 레귤러" pitchFamily="50" charset="-127"/>
                <a:ea typeface="소요단풍체 레귤러" pitchFamily="50" charset="-127"/>
              </a:rPr>
              <a:t>CRUD </a:t>
            </a:r>
            <a:r>
              <a:rPr lang="ko-KR" altLang="en-US" sz="1200" dirty="0" smtClean="0">
                <a:latin typeface="소요단풍체 레귤러" pitchFamily="50" charset="-127"/>
                <a:ea typeface="소요단풍체 레귤러" pitchFamily="50" charset="-127"/>
              </a:rPr>
              <a:t>구현</a:t>
            </a:r>
            <a:endParaRPr lang="en-US" altLang="ko-KR" sz="1200" dirty="0" smtClean="0">
              <a:latin typeface="소요단풍체 레귤러" pitchFamily="50" charset="-127"/>
              <a:ea typeface="소요단풍체 레귤러" pitchFamily="50" charset="-127"/>
            </a:endParaRPr>
          </a:p>
          <a:p>
            <a:r>
              <a:rPr lang="en-US" altLang="ko-KR" sz="1200" dirty="0">
                <a:latin typeface="소요단풍체 레귤러" pitchFamily="50" charset="-127"/>
                <a:ea typeface="소요단풍체 레귤러" pitchFamily="50" charset="-127"/>
              </a:rPr>
              <a:t/>
            </a:r>
            <a:br>
              <a:rPr lang="en-US" altLang="ko-KR" sz="1200" dirty="0">
                <a:latin typeface="소요단풍체 레귤러" pitchFamily="50" charset="-127"/>
                <a:ea typeface="소요단풍체 레귤러" pitchFamily="50" charset="-127"/>
              </a:rPr>
            </a:br>
            <a:r>
              <a:rPr lang="en-US" altLang="ko-KR" sz="1200" dirty="0" smtClean="0">
                <a:latin typeface="소요단풍체 레귤러" pitchFamily="50" charset="-127"/>
                <a:ea typeface="소요단풍체 레귤러" pitchFamily="50" charset="-127"/>
              </a:rPr>
              <a:t> 9. ‘</a:t>
            </a:r>
            <a:r>
              <a:rPr lang="en-US" altLang="ko-KR" sz="1200" dirty="0" err="1">
                <a:latin typeface="소요단풍체 레귤러" pitchFamily="50" charset="-127"/>
                <a:ea typeface="소요단풍체 레귤러" pitchFamily="50" charset="-127"/>
              </a:rPr>
              <a:t>FullCalendar</a:t>
            </a:r>
            <a:r>
              <a:rPr lang="en-US" altLang="ko-KR" sz="1200" dirty="0" smtClean="0">
                <a:latin typeface="소요단풍체 레귤러" pitchFamily="50" charset="-127"/>
                <a:ea typeface="소요단풍체 레귤러" pitchFamily="50" charset="-127"/>
              </a:rPr>
              <a:t>’ </a:t>
            </a:r>
            <a:r>
              <a:rPr lang="ko-KR" altLang="en-US" sz="1200" dirty="0" smtClean="0">
                <a:latin typeface="소요단풍체 레귤러" pitchFamily="50" charset="-127"/>
                <a:ea typeface="소요단풍체 레귤러" pitchFamily="50" charset="-127"/>
              </a:rPr>
              <a:t>라이브러</a:t>
            </a:r>
            <a:r>
              <a:rPr lang="ko-KR" altLang="en-US" sz="1200" dirty="0">
                <a:latin typeface="소요단풍체 레귤러" pitchFamily="50" charset="-127"/>
                <a:ea typeface="소요단풍체 레귤러" pitchFamily="50" charset="-127"/>
              </a:rPr>
              <a:t>리</a:t>
            </a:r>
            <a:r>
              <a:rPr lang="ko-KR" altLang="ko-KR" sz="1200" dirty="0" smtClean="0">
                <a:latin typeface="소요단풍체 레귤러" pitchFamily="50" charset="-127"/>
                <a:ea typeface="소요단풍체 레귤러" pitchFamily="50" charset="-127"/>
              </a:rPr>
              <a:t>를 </a:t>
            </a:r>
            <a:r>
              <a:rPr lang="ko-KR" altLang="ko-KR" sz="1200" dirty="0">
                <a:latin typeface="소요단풍체 레귤러" pitchFamily="50" charset="-127"/>
                <a:ea typeface="소요단풍체 레귤러" pitchFamily="50" charset="-127"/>
              </a:rPr>
              <a:t>활용하여 </a:t>
            </a:r>
            <a:r>
              <a:rPr lang="ko-KR" altLang="ko-KR" sz="1200" dirty="0" err="1">
                <a:latin typeface="소요단풍체 레귤러" pitchFamily="50" charset="-127"/>
                <a:ea typeface="소요단풍체 레귤러" pitchFamily="50" charset="-127"/>
              </a:rPr>
              <a:t>구글</a:t>
            </a:r>
            <a:r>
              <a:rPr lang="en-US" altLang="ko-KR" sz="1200" dirty="0">
                <a:latin typeface="소요단풍체 레귤러" pitchFamily="50" charset="-127"/>
                <a:ea typeface="소요단풍체 레귤러" pitchFamily="50" charset="-127"/>
              </a:rPr>
              <a:t> API</a:t>
            </a:r>
            <a:r>
              <a:rPr lang="ko-KR" altLang="ko-KR" sz="1200" dirty="0">
                <a:latin typeface="소요단풍체 레귤러" pitchFamily="50" charset="-127"/>
                <a:ea typeface="소요단풍체 레귤러" pitchFamily="50" charset="-127"/>
              </a:rPr>
              <a:t>를 포함하여 캘린더 구현</a:t>
            </a:r>
            <a:endParaRPr lang="ko-KR" altLang="en-US" sz="1200" dirty="0">
              <a:latin typeface="소요단풍체 레귤러" pitchFamily="50" charset="-127"/>
              <a:ea typeface="소요단풍체 레귤러" pitchFamily="50" charset="-127"/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725444" y="1337095"/>
            <a:ext cx="6969317" cy="5167852"/>
          </a:xfrm>
          <a:prstGeom prst="roundRect">
            <a:avLst/>
          </a:prstGeom>
          <a:solidFill>
            <a:srgbClr val="BBBEA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pic>
        <p:nvPicPr>
          <p:cNvPr id="4098" name="Picture 2" descr="C:\Users\user\Downloads\유저페이지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" y="1717454"/>
            <a:ext cx="4160519" cy="4407133"/>
          </a:xfrm>
          <a:prstGeom prst="rect">
            <a:avLst/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3979" y="1717454"/>
            <a:ext cx="2331721" cy="4407133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750147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3E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xmlns="" id="{E36DDC51-37EB-A0CF-7FDA-7DB3F642ED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xmlns="" id="{B46BF8BF-101D-C1EC-440D-935FCBD4BC3B}"/>
              </a:ext>
            </a:extLst>
          </p:cNvPr>
          <p:cNvSpPr/>
          <p:nvPr/>
        </p:nvSpPr>
        <p:spPr>
          <a:xfrm>
            <a:off x="231636" y="156113"/>
            <a:ext cx="11731924" cy="6533044"/>
          </a:xfrm>
          <a:prstGeom prst="roundRect">
            <a:avLst>
              <a:gd name="adj" fmla="val 8815"/>
            </a:avLst>
          </a:prstGeom>
          <a:solidFill>
            <a:schemeClr val="bg1"/>
          </a:solidFill>
          <a:ln>
            <a:noFill/>
          </a:ln>
          <a:effectLst>
            <a:outerShdw blurRad="865687" dist="50800" dir="5400000" sx="42394" sy="42394" algn="ctr" rotWithShape="0">
              <a:srgbClr val="000000"/>
            </a:out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kumimoji="1" lang="en-US" altLang="ko-KR" dirty="0"/>
              <a:t>스ᄏᄅ6.12.33</a:t>
            </a:r>
            <a:endParaRPr kumimoji="1"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DD9484C8-0766-0F28-39C1-61545F995846}"/>
              </a:ext>
            </a:extLst>
          </p:cNvPr>
          <p:cNvSpPr txBox="1"/>
          <p:nvPr/>
        </p:nvSpPr>
        <p:spPr>
          <a:xfrm>
            <a:off x="725445" y="324949"/>
            <a:ext cx="500658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000" b="1" dirty="0" smtClean="0">
                <a:solidFill>
                  <a:srgbClr val="7F8D70"/>
                </a:solidFill>
                <a:latin typeface="소요단풍체 볼드" pitchFamily="50" charset="-127"/>
                <a:ea typeface="소요단풍체 볼드" pitchFamily="50" charset="-127"/>
              </a:rPr>
              <a:t>주요 기능 구현화면 및 코드</a:t>
            </a:r>
            <a:endParaRPr kumimoji="1" lang="ko-KR" altLang="en-US" sz="3000" b="1" dirty="0">
              <a:solidFill>
                <a:srgbClr val="7F8D70"/>
              </a:solidFill>
              <a:latin typeface="소요단풍체 볼드" pitchFamily="50" charset="-127"/>
              <a:ea typeface="소요단풍체 볼드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32483" y="902262"/>
            <a:ext cx="4451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소요단풍체 레귤러" pitchFamily="50" charset="-127"/>
                <a:ea typeface="소요단풍체 레귤러" pitchFamily="50" charset="-127"/>
              </a:rPr>
              <a:t>5-1. </a:t>
            </a:r>
            <a:r>
              <a:rPr lang="ko-KR" altLang="en-US" dirty="0" smtClean="0">
                <a:latin typeface="소요단풍체 레귤러" pitchFamily="50" charset="-127"/>
                <a:ea typeface="소요단풍체 레귤러" pitchFamily="50" charset="-127"/>
              </a:rPr>
              <a:t>유저 홈페이지 코드</a:t>
            </a:r>
            <a:endParaRPr lang="ko-KR" altLang="en-US" dirty="0">
              <a:latin typeface="소요단풍체 레귤러" pitchFamily="50" charset="-127"/>
              <a:ea typeface="소요단풍체 레귤러" pitchFamily="50" charset="-127"/>
            </a:endParaRPr>
          </a:p>
        </p:txBody>
      </p:sp>
      <p:pic>
        <p:nvPicPr>
          <p:cNvPr id="14" name="그림 13" descr="스크린샷, 만화 영화, 그래픽, 디자인이(가) 표시된 사진&#10;&#10;자동 생성된 설명">
            <a:extLst>
              <a:ext uri="{FF2B5EF4-FFF2-40B4-BE49-F238E27FC236}">
                <a16:creationId xmlns:a16="http://schemas.microsoft.com/office/drawing/2014/main" xmlns="" id="{A824A46C-AF6B-22F8-860C-8840C49498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7700" y="6182388"/>
            <a:ext cx="1384300" cy="660372"/>
          </a:xfrm>
          <a:prstGeom prst="rect">
            <a:avLst/>
          </a:prstGeom>
        </p:spPr>
      </p:pic>
      <p:pic>
        <p:nvPicPr>
          <p:cNvPr id="11" name="그림 10"/>
          <p:cNvPicPr/>
          <p:nvPr/>
        </p:nvPicPr>
        <p:blipFill>
          <a:blip r:embed="rId3"/>
          <a:stretch>
            <a:fillRect/>
          </a:stretch>
        </p:blipFill>
        <p:spPr>
          <a:xfrm>
            <a:off x="725445" y="1271594"/>
            <a:ext cx="4425675" cy="5342566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4460" y="1271594"/>
            <a:ext cx="6172200" cy="838200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4940" y="2178374"/>
            <a:ext cx="3128200" cy="4402780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  <a:softEdge rad="127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그림 14"/>
          <p:cNvPicPr/>
          <p:nvPr/>
        </p:nvPicPr>
        <p:blipFill>
          <a:blip r:embed="rId6"/>
          <a:stretch>
            <a:fillRect/>
          </a:stretch>
        </p:blipFill>
        <p:spPr>
          <a:xfrm>
            <a:off x="8458338" y="2185690"/>
            <a:ext cx="2903082" cy="2113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9761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3E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xmlns="" id="{E36DDC51-37EB-A0CF-7FDA-7DB3F642ED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xmlns="" id="{B46BF8BF-101D-C1EC-440D-935FCBD4BC3B}"/>
              </a:ext>
            </a:extLst>
          </p:cNvPr>
          <p:cNvSpPr/>
          <p:nvPr/>
        </p:nvSpPr>
        <p:spPr>
          <a:xfrm>
            <a:off x="231636" y="156113"/>
            <a:ext cx="11731924" cy="6533044"/>
          </a:xfrm>
          <a:prstGeom prst="roundRect">
            <a:avLst>
              <a:gd name="adj" fmla="val 8815"/>
            </a:avLst>
          </a:prstGeom>
          <a:solidFill>
            <a:schemeClr val="bg1"/>
          </a:solidFill>
          <a:ln>
            <a:noFill/>
          </a:ln>
          <a:effectLst>
            <a:outerShdw blurRad="865687" dist="50800" dir="5400000" sx="42394" sy="42394" algn="ctr" rotWithShape="0">
              <a:srgbClr val="000000"/>
            </a:out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kumimoji="1" lang="en-US" altLang="ko-KR" dirty="0"/>
              <a:t>스ᄏᄅ6.12.33</a:t>
            </a:r>
            <a:endParaRPr kumimoji="1"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DD9484C8-0766-0F28-39C1-61545F995846}"/>
              </a:ext>
            </a:extLst>
          </p:cNvPr>
          <p:cNvSpPr txBox="1"/>
          <p:nvPr/>
        </p:nvSpPr>
        <p:spPr>
          <a:xfrm>
            <a:off x="725445" y="324949"/>
            <a:ext cx="500658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000" b="1" dirty="0" smtClean="0">
                <a:solidFill>
                  <a:srgbClr val="7F8D70"/>
                </a:solidFill>
                <a:latin typeface="소요단풍체 볼드" pitchFamily="50" charset="-127"/>
                <a:ea typeface="소요단풍체 볼드" pitchFamily="50" charset="-127"/>
              </a:rPr>
              <a:t>주요 기능 구현화면 및 코드</a:t>
            </a:r>
            <a:endParaRPr kumimoji="1" lang="ko-KR" altLang="en-US" sz="3000" b="1" dirty="0">
              <a:solidFill>
                <a:srgbClr val="7F8D70"/>
              </a:solidFill>
              <a:latin typeface="소요단풍체 볼드" pitchFamily="50" charset="-127"/>
              <a:ea typeface="소요단풍체 볼드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32483" y="902262"/>
            <a:ext cx="4451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소요단풍체 레귤러" pitchFamily="50" charset="-127"/>
                <a:ea typeface="소요단풍체 레귤러" pitchFamily="50" charset="-127"/>
              </a:rPr>
              <a:t>5-1. </a:t>
            </a:r>
            <a:r>
              <a:rPr lang="ko-KR" altLang="en-US" dirty="0" smtClean="0">
                <a:latin typeface="소요단풍체 레귤러" pitchFamily="50" charset="-127"/>
                <a:ea typeface="소요단풍체 레귤러" pitchFamily="50" charset="-127"/>
              </a:rPr>
              <a:t>유저 홈페이지 코드</a:t>
            </a:r>
            <a:endParaRPr lang="ko-KR" altLang="en-US" dirty="0">
              <a:latin typeface="소요단풍체 레귤러" pitchFamily="50" charset="-127"/>
              <a:ea typeface="소요단풍체 레귤러" pitchFamily="50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144" y="1315256"/>
            <a:ext cx="5431910" cy="2951151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그림 9"/>
          <p:cNvPicPr/>
          <p:nvPr/>
        </p:nvPicPr>
        <p:blipFill>
          <a:blip r:embed="rId3"/>
          <a:stretch>
            <a:fillRect/>
          </a:stretch>
        </p:blipFill>
        <p:spPr>
          <a:xfrm>
            <a:off x="6036945" y="1315256"/>
            <a:ext cx="5564505" cy="2951151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6945" y="4320540"/>
            <a:ext cx="5564505" cy="2192034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  <a:softEdge rad="127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144" y="4320540"/>
            <a:ext cx="5431910" cy="2192034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그림 13" descr="스크린샷, 만화 영화, 그래픽, 디자인이(가) 표시된 사진&#10;&#10;자동 생성된 설명">
            <a:extLst>
              <a:ext uri="{FF2B5EF4-FFF2-40B4-BE49-F238E27FC236}">
                <a16:creationId xmlns:a16="http://schemas.microsoft.com/office/drawing/2014/main" xmlns="" id="{A824A46C-AF6B-22F8-860C-8840C49498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07700" y="6182388"/>
            <a:ext cx="1384300" cy="660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9455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3E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xmlns="" id="{E36DDC51-37EB-A0CF-7FDA-7DB3F642ED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xmlns="" id="{B46BF8BF-101D-C1EC-440D-935FCBD4BC3B}"/>
              </a:ext>
            </a:extLst>
          </p:cNvPr>
          <p:cNvSpPr/>
          <p:nvPr/>
        </p:nvSpPr>
        <p:spPr>
          <a:xfrm>
            <a:off x="231636" y="156113"/>
            <a:ext cx="11731924" cy="6533044"/>
          </a:xfrm>
          <a:prstGeom prst="roundRect">
            <a:avLst>
              <a:gd name="adj" fmla="val 8815"/>
            </a:avLst>
          </a:prstGeom>
          <a:solidFill>
            <a:schemeClr val="bg1"/>
          </a:solidFill>
          <a:ln>
            <a:noFill/>
          </a:ln>
          <a:effectLst>
            <a:outerShdw blurRad="865687" dist="50800" dir="5400000" sx="42394" sy="42394" algn="ctr" rotWithShape="0">
              <a:srgbClr val="000000"/>
            </a:out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kumimoji="1" lang="en-US" altLang="ko-KR" dirty="0"/>
              <a:t>스ᄏᄅ6.12.33</a:t>
            </a:r>
            <a:endParaRPr kumimoji="1"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DD9484C8-0766-0F28-39C1-61545F995846}"/>
              </a:ext>
            </a:extLst>
          </p:cNvPr>
          <p:cNvSpPr txBox="1"/>
          <p:nvPr/>
        </p:nvSpPr>
        <p:spPr>
          <a:xfrm>
            <a:off x="725445" y="324949"/>
            <a:ext cx="500658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000" b="1" dirty="0" smtClean="0">
                <a:solidFill>
                  <a:srgbClr val="7F8D70"/>
                </a:solidFill>
                <a:latin typeface="소요단풍체 볼드" pitchFamily="50" charset="-127"/>
                <a:ea typeface="소요단풍체 볼드" pitchFamily="50" charset="-127"/>
              </a:rPr>
              <a:t>주요 기능 구현화면 및 코드</a:t>
            </a:r>
            <a:endParaRPr kumimoji="1" lang="ko-KR" altLang="en-US" sz="3000" b="1" dirty="0">
              <a:solidFill>
                <a:srgbClr val="7F8D70"/>
              </a:solidFill>
              <a:latin typeface="소요단풍체 볼드" pitchFamily="50" charset="-127"/>
              <a:ea typeface="소요단풍체 볼드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32483" y="902262"/>
            <a:ext cx="4451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소요단풍체 레귤러" pitchFamily="50" charset="-127"/>
                <a:ea typeface="소요단풍체 레귤러" pitchFamily="50" charset="-127"/>
              </a:rPr>
              <a:t>5-2. </a:t>
            </a:r>
            <a:r>
              <a:rPr lang="ko-KR" altLang="en-US" dirty="0" smtClean="0">
                <a:latin typeface="소요단풍체 레귤러" pitchFamily="50" charset="-127"/>
                <a:ea typeface="소요단풍체 레귤러" pitchFamily="50" charset="-127"/>
              </a:rPr>
              <a:t>유저 홈페이지</a:t>
            </a:r>
            <a:r>
              <a:rPr lang="en-US" altLang="ko-KR" dirty="0" smtClean="0">
                <a:latin typeface="소요단풍체 레귤러" pitchFamily="50" charset="-127"/>
                <a:ea typeface="소요단풍체 레귤러" pitchFamily="50" charset="-127"/>
              </a:rPr>
              <a:t>(</a:t>
            </a:r>
            <a:r>
              <a:rPr lang="ko-KR" altLang="en-US" dirty="0" smtClean="0">
                <a:latin typeface="소요단풍체 레귤러" pitchFamily="50" charset="-127"/>
                <a:ea typeface="소요단풍체 레귤러" pitchFamily="50" charset="-127"/>
              </a:rPr>
              <a:t>게시</a:t>
            </a:r>
            <a:r>
              <a:rPr lang="ko-KR" altLang="en-US" dirty="0">
                <a:latin typeface="소요단풍체 레귤러" pitchFamily="50" charset="-127"/>
                <a:ea typeface="소요단풍체 레귤러" pitchFamily="50" charset="-127"/>
              </a:rPr>
              <a:t>판</a:t>
            </a:r>
            <a:r>
              <a:rPr lang="en-US" altLang="ko-KR" dirty="0" smtClean="0">
                <a:latin typeface="소요단풍체 레귤러" pitchFamily="50" charset="-127"/>
                <a:ea typeface="소요단풍체 레귤러" pitchFamily="50" charset="-127"/>
              </a:rPr>
              <a:t>) : </a:t>
            </a:r>
            <a:r>
              <a:rPr lang="ko-KR" altLang="en-US" dirty="0" smtClean="0">
                <a:latin typeface="소요단풍체 레귤러" pitchFamily="50" charset="-127"/>
                <a:ea typeface="소요단풍체 레귤러" pitchFamily="50" charset="-127"/>
              </a:rPr>
              <a:t>나의 건강일지</a:t>
            </a:r>
            <a:endParaRPr lang="ko-KR" altLang="en-US" dirty="0">
              <a:latin typeface="소요단풍체 레귤러" pitchFamily="50" charset="-127"/>
              <a:ea typeface="소요단풍체 레귤러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32649" y="5436185"/>
            <a:ext cx="38808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소요단풍체 레귤러" pitchFamily="50" charset="-127"/>
                <a:ea typeface="소요단풍체 레귤러" pitchFamily="50" charset="-127"/>
              </a:rPr>
              <a:t>  - CRUD</a:t>
            </a:r>
            <a:r>
              <a:rPr lang="ko-KR" altLang="en-US" sz="1200" dirty="0" smtClean="0">
                <a:latin typeface="소요단풍체 레귤러" pitchFamily="50" charset="-127"/>
                <a:ea typeface="소요단풍체 레귤러" pitchFamily="50" charset="-127"/>
              </a:rPr>
              <a:t>를 포함한 게시판 구현</a:t>
            </a:r>
            <a:endParaRPr lang="en-US" altLang="ko-KR" sz="1200" dirty="0" smtClean="0">
              <a:latin typeface="소요단풍체 레귤러" pitchFamily="50" charset="-127"/>
              <a:ea typeface="소요단풍체 레귤러" pitchFamily="50" charset="-127"/>
            </a:endParaRPr>
          </a:p>
          <a:p>
            <a:r>
              <a:rPr lang="en-US" altLang="ko-KR" sz="1200" dirty="0" smtClean="0">
                <a:latin typeface="소요단풍체 레귤러" pitchFamily="50" charset="-127"/>
                <a:ea typeface="소요단풍체 레귤러" pitchFamily="50" charset="-127"/>
              </a:rPr>
              <a:t/>
            </a:r>
            <a:br>
              <a:rPr lang="en-US" altLang="ko-KR" sz="1200" dirty="0" smtClean="0">
                <a:latin typeface="소요단풍체 레귤러" pitchFamily="50" charset="-127"/>
                <a:ea typeface="소요단풍체 레귤러" pitchFamily="50" charset="-127"/>
              </a:rPr>
            </a:br>
            <a:r>
              <a:rPr lang="en-US" altLang="ko-KR" sz="1200" dirty="0" smtClean="0">
                <a:latin typeface="소요단풍체 레귤러" pitchFamily="50" charset="-127"/>
                <a:ea typeface="소요단풍체 레귤러" pitchFamily="50" charset="-127"/>
              </a:rPr>
              <a:t>  - Controller, Service, Repository</a:t>
            </a:r>
            <a:r>
              <a:rPr lang="ko-KR" altLang="en-US" sz="1200" dirty="0" smtClean="0">
                <a:latin typeface="소요단풍체 레귤러" pitchFamily="50" charset="-127"/>
                <a:ea typeface="소요단풍체 레귤러" pitchFamily="50" charset="-127"/>
              </a:rPr>
              <a:t>를 활용한 </a:t>
            </a:r>
            <a:r>
              <a:rPr lang="en-US" altLang="ko-KR" sz="1200" dirty="0" smtClean="0">
                <a:latin typeface="소요단풍체 레귤러" pitchFamily="50" charset="-127"/>
                <a:ea typeface="소요단풍체 레귤러" pitchFamily="50" charset="-127"/>
              </a:rPr>
              <a:t>MVC</a:t>
            </a:r>
            <a:r>
              <a:rPr lang="ko-KR" altLang="en-US" sz="1200" dirty="0" smtClean="0">
                <a:latin typeface="소요단풍체 레귤러" pitchFamily="50" charset="-127"/>
                <a:ea typeface="소요단풍체 레귤러" pitchFamily="50" charset="-127"/>
              </a:rPr>
              <a:t>패턴 적용</a:t>
            </a:r>
            <a:endParaRPr lang="en-US" altLang="ko-KR" sz="1200" dirty="0" smtClean="0">
              <a:latin typeface="소요단풍체 레귤러" pitchFamily="50" charset="-127"/>
              <a:ea typeface="소요단풍체 레귤러" pitchFamily="50" charset="-127"/>
            </a:endParaRPr>
          </a:p>
          <a:p>
            <a:endParaRPr lang="en-US" altLang="ko-KR" sz="1200" dirty="0" smtClean="0">
              <a:latin typeface="소요단풍체 레귤러" pitchFamily="50" charset="-127"/>
              <a:ea typeface="소요단풍체 레귤러" pitchFamily="50" charset="-127"/>
            </a:endParaRPr>
          </a:p>
          <a:p>
            <a:r>
              <a:rPr lang="en-US" altLang="ko-KR" sz="1200" dirty="0">
                <a:latin typeface="소요단풍체 레귤러" pitchFamily="50" charset="-127"/>
                <a:ea typeface="소요단풍체 레귤러" pitchFamily="50" charset="-127"/>
              </a:rPr>
              <a:t> </a:t>
            </a:r>
            <a:endParaRPr lang="ko-KR" altLang="en-US" sz="1200" dirty="0">
              <a:latin typeface="소요단풍체 레귤러" pitchFamily="50" charset="-127"/>
              <a:ea typeface="소요단풍체 레귤러" pitchFamily="50" charset="-127"/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725444" y="1337095"/>
            <a:ext cx="6969317" cy="3812875"/>
          </a:xfrm>
          <a:prstGeom prst="roundRect">
            <a:avLst/>
          </a:prstGeom>
          <a:solidFill>
            <a:srgbClr val="BBBEA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232" y="1515409"/>
            <a:ext cx="6381740" cy="3493450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0738" y="316247"/>
            <a:ext cx="4002662" cy="23983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0738" y="2714570"/>
            <a:ext cx="4002662" cy="31679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그림 13" descr="스크린샷, 만화 영화, 그래픽, 디자인이(가) 표시된 사진&#10;&#10;자동 생성된 설명">
            <a:extLst>
              <a:ext uri="{FF2B5EF4-FFF2-40B4-BE49-F238E27FC236}">
                <a16:creationId xmlns:a16="http://schemas.microsoft.com/office/drawing/2014/main" xmlns="" id="{A824A46C-AF6B-22F8-860C-8840C49498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89164" y="6082517"/>
            <a:ext cx="1384300" cy="660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5424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3E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xmlns="" id="{E36DDC51-37EB-A0CF-7FDA-7DB3F642ED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xmlns="" id="{B46BF8BF-101D-C1EC-440D-935FCBD4BC3B}"/>
              </a:ext>
            </a:extLst>
          </p:cNvPr>
          <p:cNvSpPr/>
          <p:nvPr/>
        </p:nvSpPr>
        <p:spPr>
          <a:xfrm>
            <a:off x="231636" y="156113"/>
            <a:ext cx="11731924" cy="6533044"/>
          </a:xfrm>
          <a:prstGeom prst="roundRect">
            <a:avLst>
              <a:gd name="adj" fmla="val 8815"/>
            </a:avLst>
          </a:prstGeom>
          <a:solidFill>
            <a:schemeClr val="bg1"/>
          </a:solidFill>
          <a:ln>
            <a:noFill/>
          </a:ln>
          <a:effectLst>
            <a:outerShdw blurRad="865687" dist="50800" dir="5400000" sx="42394" sy="42394" algn="ctr" rotWithShape="0">
              <a:srgbClr val="000000"/>
            </a:out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kumimoji="1" lang="en-US" altLang="ko-KR" dirty="0"/>
              <a:t>스ᄏᄅ6.12.33</a:t>
            </a:r>
            <a:endParaRPr kumimoji="1" lang="ko-KR" altLang="en-US" dirty="0"/>
          </a:p>
        </p:txBody>
      </p:sp>
      <p:pic>
        <p:nvPicPr>
          <p:cNvPr id="14" name="그림 13" descr="스크린샷, 만화 영화, 그래픽, 디자인이(가) 표시된 사진&#10;&#10;자동 생성된 설명">
            <a:extLst>
              <a:ext uri="{FF2B5EF4-FFF2-40B4-BE49-F238E27FC236}">
                <a16:creationId xmlns:a16="http://schemas.microsoft.com/office/drawing/2014/main" xmlns="" id="{A824A46C-AF6B-22F8-860C-8840C49498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9164" y="6082517"/>
            <a:ext cx="1384300" cy="66037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DD9484C8-0766-0F28-39C1-61545F995846}"/>
              </a:ext>
            </a:extLst>
          </p:cNvPr>
          <p:cNvSpPr txBox="1"/>
          <p:nvPr/>
        </p:nvSpPr>
        <p:spPr>
          <a:xfrm>
            <a:off x="725445" y="324949"/>
            <a:ext cx="500658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000" b="1" dirty="0" smtClean="0">
                <a:solidFill>
                  <a:srgbClr val="7F8D70"/>
                </a:solidFill>
                <a:latin typeface="소요단풍체 볼드" pitchFamily="50" charset="-127"/>
                <a:ea typeface="소요단풍체 볼드" pitchFamily="50" charset="-127"/>
              </a:rPr>
              <a:t>주요 기능 구현화면 및 코드</a:t>
            </a:r>
            <a:endParaRPr kumimoji="1" lang="ko-KR" altLang="en-US" sz="3000" b="1" dirty="0">
              <a:solidFill>
                <a:srgbClr val="7F8D70"/>
              </a:solidFill>
              <a:latin typeface="소요단풍체 볼드" pitchFamily="50" charset="-127"/>
              <a:ea typeface="소요단풍체 볼드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32483" y="902262"/>
            <a:ext cx="4451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소요단풍체 레귤러" pitchFamily="50" charset="-127"/>
                <a:ea typeface="소요단풍체 레귤러" pitchFamily="50" charset="-127"/>
              </a:rPr>
              <a:t>6. </a:t>
            </a:r>
            <a:r>
              <a:rPr lang="ko-KR" altLang="en-US" dirty="0" smtClean="0">
                <a:latin typeface="소요단풍체 레귤러" pitchFamily="50" charset="-127"/>
                <a:ea typeface="소요단풍체 레귤러" pitchFamily="50" charset="-127"/>
              </a:rPr>
              <a:t>관리자 페이지</a:t>
            </a:r>
            <a:endParaRPr lang="ko-KR" altLang="en-US" dirty="0">
              <a:latin typeface="소요단풍체 레귤러" pitchFamily="50" charset="-127"/>
              <a:ea typeface="소요단풍체 레귤러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436634" y="4082629"/>
            <a:ext cx="333842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소요단풍체 레귤러" pitchFamily="50" charset="-127"/>
                <a:ea typeface="소요단풍체 레귤러" pitchFamily="50" charset="-127"/>
              </a:rPr>
              <a:t> </a:t>
            </a:r>
            <a:r>
              <a:rPr lang="en-US" altLang="ko-KR" sz="1200" dirty="0">
                <a:latin typeface="소요단풍체 레귤러" pitchFamily="50" charset="-127"/>
                <a:ea typeface="소요단풍체 레귤러" pitchFamily="50" charset="-127"/>
              </a:rPr>
              <a:t>- </a:t>
            </a:r>
            <a:r>
              <a:rPr lang="ko-KR" altLang="ko-KR" sz="1200" dirty="0">
                <a:latin typeface="소요단풍체 레귤러" pitchFamily="50" charset="-127"/>
                <a:ea typeface="소요단풍체 레귤러" pitchFamily="50" charset="-127"/>
              </a:rPr>
              <a:t>회원이 해당 페이지 </a:t>
            </a:r>
            <a:r>
              <a:rPr lang="ko-KR" altLang="ko-KR" sz="1200" dirty="0" err="1">
                <a:latin typeface="소요단풍체 레귤러" pitchFamily="50" charset="-127"/>
                <a:ea typeface="소요단풍체 레귤러" pitchFamily="50" charset="-127"/>
              </a:rPr>
              <a:t>접근시</a:t>
            </a:r>
            <a:r>
              <a:rPr lang="ko-KR" altLang="ko-KR" sz="1200" dirty="0">
                <a:latin typeface="소요단풍체 레귤러" pitchFamily="50" charset="-127"/>
                <a:ea typeface="소요단풍체 레귤러" pitchFamily="50" charset="-127"/>
              </a:rPr>
              <a:t> </a:t>
            </a:r>
            <a:r>
              <a:rPr lang="en-US" altLang="ko-KR" sz="1200" dirty="0">
                <a:latin typeface="소요단풍체 레귤러" pitchFamily="50" charset="-127"/>
                <a:ea typeface="소요단풍체 레귤러" pitchFamily="50" charset="-127"/>
              </a:rPr>
              <a:t>“</a:t>
            </a:r>
            <a:r>
              <a:rPr lang="ko-KR" altLang="ko-KR" sz="1200" dirty="0">
                <a:latin typeface="소요단풍체 레귤러" pitchFamily="50" charset="-127"/>
                <a:ea typeface="소요단풍체 레귤러" pitchFamily="50" charset="-127"/>
              </a:rPr>
              <a:t>접근 불가 페이지입니다</a:t>
            </a:r>
            <a:r>
              <a:rPr lang="en-US" altLang="ko-KR" sz="1200" dirty="0">
                <a:latin typeface="소요단풍체 레귤러" pitchFamily="50" charset="-127"/>
                <a:ea typeface="소요단풍체 레귤러" pitchFamily="50" charset="-127"/>
              </a:rPr>
              <a:t>.” </a:t>
            </a:r>
            <a:r>
              <a:rPr lang="ko-KR" altLang="ko-KR" sz="1200" dirty="0">
                <a:latin typeface="소요단풍체 레귤러" pitchFamily="50" charset="-127"/>
                <a:ea typeface="소요단풍체 레귤러" pitchFamily="50" charset="-127"/>
              </a:rPr>
              <a:t>문구 출력 및 </a:t>
            </a:r>
            <a:r>
              <a:rPr lang="ko-KR" altLang="ko-KR" sz="1200" dirty="0" err="1">
                <a:latin typeface="소요단풍체 레귤러" pitchFamily="50" charset="-127"/>
                <a:ea typeface="소요단풍체 레귤러" pitchFamily="50" charset="-127"/>
              </a:rPr>
              <a:t>메인으로</a:t>
            </a:r>
            <a:r>
              <a:rPr lang="ko-KR" altLang="ko-KR" sz="1200" dirty="0">
                <a:latin typeface="소요단풍체 레귤러" pitchFamily="50" charset="-127"/>
                <a:ea typeface="소요단풍체 레귤러" pitchFamily="50" charset="-127"/>
              </a:rPr>
              <a:t> 이동하도록 </a:t>
            </a:r>
            <a:r>
              <a:rPr lang="ko-KR" altLang="ko-KR" sz="1200" dirty="0" smtClean="0">
                <a:latin typeface="소요단풍체 레귤러" pitchFamily="50" charset="-127"/>
                <a:ea typeface="소요단풍체 레귤러" pitchFamily="50" charset="-127"/>
              </a:rPr>
              <a:t>구현</a:t>
            </a:r>
            <a:endParaRPr lang="en-US" altLang="ko-KR" sz="1200" dirty="0" smtClean="0">
              <a:latin typeface="소요단풍체 레귤러" pitchFamily="50" charset="-127"/>
              <a:ea typeface="소요단풍체 레귤러" pitchFamily="50" charset="-127"/>
            </a:endParaRPr>
          </a:p>
          <a:p>
            <a:r>
              <a:rPr lang="en-US" altLang="ko-KR" sz="1200" dirty="0">
                <a:latin typeface="소요단풍체 레귤러" pitchFamily="50" charset="-127"/>
                <a:ea typeface="소요단풍체 레귤러" pitchFamily="50" charset="-127"/>
              </a:rPr>
              <a:t/>
            </a:r>
            <a:br>
              <a:rPr lang="en-US" altLang="ko-KR" sz="1200" dirty="0">
                <a:latin typeface="소요단풍체 레귤러" pitchFamily="50" charset="-127"/>
                <a:ea typeface="소요단풍체 레귤러" pitchFamily="50" charset="-127"/>
              </a:rPr>
            </a:br>
            <a:r>
              <a:rPr lang="en-US" altLang="ko-KR" sz="1200" dirty="0">
                <a:latin typeface="소요단풍체 레귤러" pitchFamily="50" charset="-127"/>
                <a:ea typeface="소요단풍체 레귤러" pitchFamily="50" charset="-127"/>
              </a:rPr>
              <a:t> - </a:t>
            </a:r>
            <a:r>
              <a:rPr lang="ko-KR" altLang="ko-KR" sz="1200" dirty="0">
                <a:latin typeface="소요단풍체 레귤러" pitchFamily="50" charset="-127"/>
                <a:ea typeface="소요단풍체 레귤러" pitchFamily="50" charset="-127"/>
              </a:rPr>
              <a:t>각종 </a:t>
            </a:r>
            <a:r>
              <a:rPr lang="ko-KR" altLang="ko-KR" sz="1200" dirty="0" err="1">
                <a:latin typeface="소요단풍체 레귤러" pitchFamily="50" charset="-127"/>
                <a:ea typeface="소요단풍체 레귤러" pitchFamily="50" charset="-127"/>
              </a:rPr>
              <a:t>콘텐츠</a:t>
            </a:r>
            <a:r>
              <a:rPr lang="ko-KR" altLang="ko-KR" sz="1200" dirty="0">
                <a:latin typeface="소요단풍체 레귤러" pitchFamily="50" charset="-127"/>
                <a:ea typeface="소요단풍체 레귤러" pitchFamily="50" charset="-127"/>
              </a:rPr>
              <a:t> 페이지</a:t>
            </a:r>
            <a:r>
              <a:rPr lang="en-US" altLang="ko-KR" sz="1200" dirty="0">
                <a:latin typeface="소요단풍체 레귤러" pitchFamily="50" charset="-127"/>
                <a:ea typeface="소요단풍체 레귤러" pitchFamily="50" charset="-127"/>
              </a:rPr>
              <a:t> (</a:t>
            </a:r>
            <a:r>
              <a:rPr lang="ko-KR" altLang="ko-KR" sz="1200" dirty="0">
                <a:latin typeface="소요단풍체 레귤러" pitchFamily="50" charset="-127"/>
                <a:ea typeface="소요단풍체 레귤러" pitchFamily="50" charset="-127"/>
              </a:rPr>
              <a:t>음악추천</a:t>
            </a:r>
            <a:r>
              <a:rPr lang="en-US" altLang="ko-KR" sz="1200" dirty="0">
                <a:latin typeface="소요단풍체 레귤러" pitchFamily="50" charset="-127"/>
                <a:ea typeface="소요단풍체 레귤러" pitchFamily="50" charset="-127"/>
              </a:rPr>
              <a:t>, </a:t>
            </a:r>
            <a:r>
              <a:rPr lang="ko-KR" altLang="ko-KR" sz="1200" dirty="0">
                <a:latin typeface="소요단풍체 레귤러" pitchFamily="50" charset="-127"/>
                <a:ea typeface="소요단풍체 레귤러" pitchFamily="50" charset="-127"/>
              </a:rPr>
              <a:t>건강 뉴스 및 정보</a:t>
            </a:r>
            <a:r>
              <a:rPr lang="en-US" altLang="ko-KR" sz="1200" dirty="0">
                <a:latin typeface="소요단풍체 레귤러" pitchFamily="50" charset="-127"/>
                <a:ea typeface="소요단풍체 레귤러" pitchFamily="50" charset="-127"/>
              </a:rPr>
              <a:t>) </a:t>
            </a:r>
            <a:r>
              <a:rPr lang="ko-KR" altLang="ko-KR" sz="1200" dirty="0">
                <a:latin typeface="소요단풍체 레귤러" pitchFamily="50" charset="-127"/>
                <a:ea typeface="소요단풍체 레귤러" pitchFamily="50" charset="-127"/>
              </a:rPr>
              <a:t>데이터 저장</a:t>
            </a:r>
            <a:r>
              <a:rPr lang="en-US" altLang="ko-KR" sz="1200" dirty="0">
                <a:latin typeface="소요단풍체 레귤러" pitchFamily="50" charset="-127"/>
                <a:ea typeface="소요단풍체 레귤러" pitchFamily="50" charset="-127"/>
              </a:rPr>
              <a:t>/</a:t>
            </a:r>
            <a:r>
              <a:rPr lang="ko-KR" altLang="ko-KR" sz="1200" dirty="0">
                <a:latin typeface="소요단풍체 레귤러" pitchFamily="50" charset="-127"/>
                <a:ea typeface="소요단풍체 레귤러" pitchFamily="50" charset="-127"/>
              </a:rPr>
              <a:t>삭제 </a:t>
            </a:r>
            <a:r>
              <a:rPr lang="ko-KR" altLang="ko-KR" sz="1200" dirty="0" smtClean="0">
                <a:latin typeface="소요단풍체 레귤러" pitchFamily="50" charset="-127"/>
                <a:ea typeface="소요단풍체 레귤러" pitchFamily="50" charset="-127"/>
              </a:rPr>
              <a:t>가능</a:t>
            </a:r>
            <a:endParaRPr lang="en-US" altLang="ko-KR" sz="1200" dirty="0" smtClean="0">
              <a:latin typeface="소요단풍체 레귤러" pitchFamily="50" charset="-127"/>
              <a:ea typeface="소요단풍체 레귤러" pitchFamily="50" charset="-127"/>
            </a:endParaRPr>
          </a:p>
          <a:p>
            <a:r>
              <a:rPr lang="en-US" altLang="ko-KR" sz="1200" dirty="0">
                <a:latin typeface="소요단풍체 레귤러" pitchFamily="50" charset="-127"/>
                <a:ea typeface="소요단풍체 레귤러" pitchFamily="50" charset="-127"/>
              </a:rPr>
              <a:t/>
            </a:r>
            <a:br>
              <a:rPr lang="en-US" altLang="ko-KR" sz="1200" dirty="0">
                <a:latin typeface="소요단풍체 레귤러" pitchFamily="50" charset="-127"/>
                <a:ea typeface="소요단풍체 레귤러" pitchFamily="50" charset="-127"/>
              </a:rPr>
            </a:br>
            <a:r>
              <a:rPr lang="en-US" altLang="ko-KR" sz="1200" dirty="0">
                <a:latin typeface="소요단풍체 레귤러" pitchFamily="50" charset="-127"/>
                <a:ea typeface="소요단풍체 레귤러" pitchFamily="50" charset="-127"/>
              </a:rPr>
              <a:t> - </a:t>
            </a:r>
            <a:r>
              <a:rPr lang="ko-KR" altLang="ko-KR" sz="1200" dirty="0">
                <a:latin typeface="소요단풍체 레귤러" pitchFamily="50" charset="-127"/>
                <a:ea typeface="소요단풍체 레귤러" pitchFamily="50" charset="-127"/>
              </a:rPr>
              <a:t>각 </a:t>
            </a:r>
            <a:r>
              <a:rPr lang="ko-KR" altLang="ko-KR" sz="1200" dirty="0" err="1">
                <a:latin typeface="소요단풍체 레귤러" pitchFamily="50" charset="-127"/>
                <a:ea typeface="소요단풍체 레귤러" pitchFamily="50" charset="-127"/>
              </a:rPr>
              <a:t>콘텐츠</a:t>
            </a:r>
            <a:r>
              <a:rPr lang="ko-KR" altLang="ko-KR" sz="1200" dirty="0">
                <a:latin typeface="소요단풍체 레귤러" pitchFamily="50" charset="-127"/>
                <a:ea typeface="소요단풍체 레귤러" pitchFamily="50" charset="-127"/>
              </a:rPr>
              <a:t> 화면 내 </a:t>
            </a:r>
            <a:r>
              <a:rPr lang="ko-KR" altLang="ko-KR" sz="1200" dirty="0" err="1">
                <a:latin typeface="소요단풍체 레귤러" pitchFamily="50" charset="-127"/>
                <a:ea typeface="소요단풍체 레귤러" pitchFamily="50" charset="-127"/>
              </a:rPr>
              <a:t>페이징처리</a:t>
            </a:r>
            <a:r>
              <a:rPr lang="ko-KR" altLang="ko-KR" sz="1200" dirty="0">
                <a:latin typeface="소요단풍체 레귤러" pitchFamily="50" charset="-127"/>
                <a:ea typeface="소요단풍체 레귤러" pitchFamily="50" charset="-127"/>
              </a:rPr>
              <a:t> </a:t>
            </a:r>
            <a:r>
              <a:rPr lang="ko-KR" altLang="ko-KR" sz="1200" dirty="0" smtClean="0">
                <a:latin typeface="소요단풍체 레귤러" pitchFamily="50" charset="-127"/>
                <a:ea typeface="소요단풍체 레귤러" pitchFamily="50" charset="-127"/>
              </a:rPr>
              <a:t>구현</a:t>
            </a:r>
            <a:endParaRPr lang="en-US" altLang="ko-KR" sz="1200" dirty="0" smtClean="0">
              <a:latin typeface="소요단풍체 레귤러" pitchFamily="50" charset="-127"/>
              <a:ea typeface="소요단풍체 레귤러" pitchFamily="50" charset="-127"/>
            </a:endParaRPr>
          </a:p>
          <a:p>
            <a:r>
              <a:rPr lang="en-US" altLang="ko-KR" sz="1200" dirty="0">
                <a:latin typeface="소요단풍체 레귤러" pitchFamily="50" charset="-127"/>
                <a:ea typeface="소요단풍체 레귤러" pitchFamily="50" charset="-127"/>
              </a:rPr>
              <a:t/>
            </a:r>
            <a:br>
              <a:rPr lang="en-US" altLang="ko-KR" sz="1200" dirty="0">
                <a:latin typeface="소요단풍체 레귤러" pitchFamily="50" charset="-127"/>
                <a:ea typeface="소요단풍체 레귤러" pitchFamily="50" charset="-127"/>
              </a:rPr>
            </a:br>
            <a:r>
              <a:rPr lang="en-US" altLang="ko-KR" sz="1200" dirty="0">
                <a:latin typeface="소요단풍체 레귤러" pitchFamily="50" charset="-127"/>
                <a:ea typeface="소요단풍체 레귤러" pitchFamily="50" charset="-127"/>
              </a:rPr>
              <a:t> - </a:t>
            </a:r>
            <a:r>
              <a:rPr lang="ko-KR" altLang="ko-KR" sz="1200" dirty="0">
                <a:latin typeface="소요단풍체 레귤러" pitchFamily="50" charset="-127"/>
                <a:ea typeface="소요단풍체 레귤러" pitchFamily="50" charset="-127"/>
              </a:rPr>
              <a:t>회원 리스트 및 회원 정보 상세 보기</a:t>
            </a:r>
            <a:r>
              <a:rPr lang="en-US" altLang="ko-KR" sz="1200" dirty="0">
                <a:latin typeface="소요단풍체 레귤러" pitchFamily="50" charset="-127"/>
                <a:ea typeface="소요단풍체 레귤러" pitchFamily="50" charset="-127"/>
              </a:rPr>
              <a:t>, </a:t>
            </a:r>
            <a:r>
              <a:rPr lang="ko-KR" altLang="ko-KR" sz="1200" dirty="0">
                <a:latin typeface="소요단풍체 레귤러" pitchFamily="50" charset="-127"/>
                <a:ea typeface="소요단풍체 레귤러" pitchFamily="50" charset="-127"/>
              </a:rPr>
              <a:t>탈퇴 기능 구현</a:t>
            </a:r>
            <a:endParaRPr lang="ko-KR" altLang="en-US" sz="1200" dirty="0">
              <a:latin typeface="소요단풍체 레귤러" pitchFamily="50" charset="-127"/>
              <a:ea typeface="소요단풍체 레귤러" pitchFamily="50" charset="-127"/>
            </a:endParaRP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794" y="1298759"/>
            <a:ext cx="7547323" cy="4722862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모서리가 둥근 직사각형 11"/>
          <p:cNvSpPr/>
          <p:nvPr/>
        </p:nvSpPr>
        <p:spPr>
          <a:xfrm>
            <a:off x="8462510" y="1298759"/>
            <a:ext cx="3312545" cy="2674190"/>
          </a:xfrm>
          <a:prstGeom prst="roundRect">
            <a:avLst/>
          </a:prstGeom>
          <a:solidFill>
            <a:srgbClr val="BBBEA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9771" y="1400950"/>
            <a:ext cx="2776065" cy="2469808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586591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3E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xmlns="" id="{E36DDC51-37EB-A0CF-7FDA-7DB3F642ED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xmlns="" id="{B46BF8BF-101D-C1EC-440D-935FCBD4BC3B}"/>
              </a:ext>
            </a:extLst>
          </p:cNvPr>
          <p:cNvSpPr/>
          <p:nvPr/>
        </p:nvSpPr>
        <p:spPr>
          <a:xfrm>
            <a:off x="231636" y="156113"/>
            <a:ext cx="11731924" cy="6533044"/>
          </a:xfrm>
          <a:prstGeom prst="roundRect">
            <a:avLst>
              <a:gd name="adj" fmla="val 8815"/>
            </a:avLst>
          </a:prstGeom>
          <a:solidFill>
            <a:schemeClr val="bg1"/>
          </a:solidFill>
          <a:ln>
            <a:noFill/>
          </a:ln>
          <a:effectLst>
            <a:outerShdw blurRad="865687" dist="50800" dir="5400000" sx="42394" sy="42394" algn="ctr" rotWithShape="0">
              <a:srgbClr val="000000"/>
            </a:out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kumimoji="1" lang="en-US" altLang="ko-KR" dirty="0"/>
              <a:t>스ᄏᄅ6.12.33</a:t>
            </a:r>
            <a:endParaRPr kumimoji="1" lang="ko-KR" altLang="en-US" dirty="0"/>
          </a:p>
        </p:txBody>
      </p:sp>
      <p:pic>
        <p:nvPicPr>
          <p:cNvPr id="14" name="그림 13" descr="스크린샷, 만화 영화, 그래픽, 디자인이(가) 표시된 사진&#10;&#10;자동 생성된 설명">
            <a:extLst>
              <a:ext uri="{FF2B5EF4-FFF2-40B4-BE49-F238E27FC236}">
                <a16:creationId xmlns:a16="http://schemas.microsoft.com/office/drawing/2014/main" xmlns="" id="{A824A46C-AF6B-22F8-860C-8840C49498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9164" y="6082517"/>
            <a:ext cx="1384300" cy="66037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DD9484C8-0766-0F28-39C1-61545F995846}"/>
              </a:ext>
            </a:extLst>
          </p:cNvPr>
          <p:cNvSpPr txBox="1"/>
          <p:nvPr/>
        </p:nvSpPr>
        <p:spPr>
          <a:xfrm>
            <a:off x="725444" y="324949"/>
            <a:ext cx="500658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000" b="1" dirty="0" smtClean="0">
                <a:solidFill>
                  <a:srgbClr val="7F8D70"/>
                </a:solidFill>
                <a:latin typeface="소요단풍체 볼드" pitchFamily="50" charset="-127"/>
                <a:ea typeface="소요단풍체 볼드" pitchFamily="50" charset="-127"/>
              </a:rPr>
              <a:t>활용한 </a:t>
            </a:r>
            <a:r>
              <a:rPr kumimoji="1" lang="en-US" altLang="ko-KR" sz="3000" b="1" dirty="0" smtClean="0">
                <a:solidFill>
                  <a:srgbClr val="7F8D70"/>
                </a:solidFill>
                <a:latin typeface="소요단풍체 볼드" pitchFamily="50" charset="-127"/>
                <a:ea typeface="소요단풍체 볼드" pitchFamily="50" charset="-127"/>
              </a:rPr>
              <a:t>API</a:t>
            </a:r>
            <a:endParaRPr kumimoji="1" lang="ko-KR" altLang="en-US" sz="3000" b="1" dirty="0">
              <a:solidFill>
                <a:srgbClr val="7F8D70"/>
              </a:solidFill>
              <a:latin typeface="소요단풍체 볼드" pitchFamily="50" charset="-127"/>
              <a:ea typeface="소요단풍체 볼드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32483" y="902262"/>
            <a:ext cx="4451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소요단풍체 레귤러" pitchFamily="50" charset="-127"/>
                <a:ea typeface="소요단풍체 레귤러" pitchFamily="50" charset="-127"/>
              </a:rPr>
              <a:t>1. </a:t>
            </a:r>
            <a:r>
              <a:rPr lang="ko-KR" altLang="en-US" dirty="0" smtClean="0">
                <a:latin typeface="소요단풍체 레귤러" pitchFamily="50" charset="-127"/>
                <a:ea typeface="소요단풍체 레귤러" pitchFamily="50" charset="-127"/>
              </a:rPr>
              <a:t>카카오 지도</a:t>
            </a:r>
            <a:endParaRPr lang="ko-KR" altLang="en-US" dirty="0">
              <a:latin typeface="소요단풍체 레귤러" pitchFamily="50" charset="-127"/>
              <a:ea typeface="소요단풍체 레귤러" pitchFamily="50" charset="-127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832483" y="1298759"/>
            <a:ext cx="10323197" cy="4881062"/>
          </a:xfrm>
          <a:prstGeom prst="roundRect">
            <a:avLst/>
          </a:prstGeom>
          <a:solidFill>
            <a:srgbClr val="BBBEA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9250" y="1581229"/>
            <a:ext cx="8893464" cy="4316121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682295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3E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xmlns="" id="{E36DDC51-37EB-A0CF-7FDA-7DB3F642ED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xmlns="" id="{B46BF8BF-101D-C1EC-440D-935FCBD4BC3B}"/>
              </a:ext>
            </a:extLst>
          </p:cNvPr>
          <p:cNvSpPr/>
          <p:nvPr/>
        </p:nvSpPr>
        <p:spPr>
          <a:xfrm>
            <a:off x="231636" y="156113"/>
            <a:ext cx="11731924" cy="6533044"/>
          </a:xfrm>
          <a:prstGeom prst="roundRect">
            <a:avLst>
              <a:gd name="adj" fmla="val 8815"/>
            </a:avLst>
          </a:prstGeom>
          <a:solidFill>
            <a:schemeClr val="bg1"/>
          </a:solidFill>
          <a:ln>
            <a:noFill/>
          </a:ln>
          <a:effectLst>
            <a:outerShdw blurRad="865687" dist="50800" dir="5400000" sx="42394" sy="42394" algn="ctr" rotWithShape="0">
              <a:srgbClr val="000000"/>
            </a:out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kumimoji="1" lang="en-US" altLang="ko-KR" dirty="0"/>
              <a:t>스ᄏᄅ6.12.33</a:t>
            </a:r>
            <a:endParaRPr kumimoji="1" lang="ko-KR" altLang="en-US" dirty="0"/>
          </a:p>
        </p:txBody>
      </p:sp>
      <p:pic>
        <p:nvPicPr>
          <p:cNvPr id="14" name="그림 13" descr="스크린샷, 만화 영화, 그래픽, 디자인이(가) 표시된 사진&#10;&#10;자동 생성된 설명">
            <a:extLst>
              <a:ext uri="{FF2B5EF4-FFF2-40B4-BE49-F238E27FC236}">
                <a16:creationId xmlns:a16="http://schemas.microsoft.com/office/drawing/2014/main" xmlns="" id="{A824A46C-AF6B-22F8-860C-8840C49498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9164" y="6082517"/>
            <a:ext cx="1384300" cy="66037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DD9484C8-0766-0F28-39C1-61545F995846}"/>
              </a:ext>
            </a:extLst>
          </p:cNvPr>
          <p:cNvSpPr txBox="1"/>
          <p:nvPr/>
        </p:nvSpPr>
        <p:spPr>
          <a:xfrm>
            <a:off x="725444" y="324949"/>
            <a:ext cx="500658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000" b="1" dirty="0" smtClean="0">
                <a:solidFill>
                  <a:srgbClr val="7F8D70"/>
                </a:solidFill>
                <a:latin typeface="소요단풍체 볼드" pitchFamily="50" charset="-127"/>
                <a:ea typeface="소요단풍체 볼드" pitchFamily="50" charset="-127"/>
              </a:rPr>
              <a:t>활용한 </a:t>
            </a:r>
            <a:r>
              <a:rPr kumimoji="1" lang="en-US" altLang="ko-KR" sz="3000" b="1" dirty="0" smtClean="0">
                <a:solidFill>
                  <a:srgbClr val="7F8D70"/>
                </a:solidFill>
                <a:latin typeface="소요단풍체 볼드" pitchFamily="50" charset="-127"/>
                <a:ea typeface="소요단풍체 볼드" pitchFamily="50" charset="-127"/>
              </a:rPr>
              <a:t>API</a:t>
            </a:r>
            <a:endParaRPr kumimoji="1" lang="ko-KR" altLang="en-US" sz="3000" b="1" dirty="0">
              <a:solidFill>
                <a:srgbClr val="7F8D70"/>
              </a:solidFill>
              <a:latin typeface="소요단풍체 볼드" pitchFamily="50" charset="-127"/>
              <a:ea typeface="소요단풍체 볼드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32482" y="902262"/>
            <a:ext cx="8319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소요단풍체 레귤러" pitchFamily="50" charset="-127"/>
                <a:ea typeface="소요단풍체 레귤러" pitchFamily="50" charset="-127"/>
              </a:rPr>
              <a:t>2</a:t>
            </a:r>
            <a:r>
              <a:rPr lang="en-US" altLang="ko-KR" dirty="0" smtClean="0">
                <a:latin typeface="소요단풍체 레귤러" pitchFamily="50" charset="-127"/>
                <a:ea typeface="소요단풍체 레귤러" pitchFamily="50" charset="-127"/>
              </a:rPr>
              <a:t>. </a:t>
            </a:r>
            <a:r>
              <a:rPr lang="en-US" altLang="ko-KR" dirty="0" err="1" smtClean="0">
                <a:latin typeface="소요단풍체 레귤러" pitchFamily="50" charset="-127"/>
                <a:ea typeface="소요단풍체 레귤러" pitchFamily="50" charset="-127"/>
              </a:rPr>
              <a:t>FullCalendar</a:t>
            </a:r>
            <a:r>
              <a:rPr lang="en-US" altLang="ko-KR" dirty="0" smtClean="0">
                <a:latin typeface="소요단풍체 레귤러" pitchFamily="50" charset="-127"/>
                <a:ea typeface="소요단풍체 레귤러" pitchFamily="50" charset="-127"/>
              </a:rPr>
              <a:t> </a:t>
            </a:r>
            <a:r>
              <a:rPr lang="ko-KR" altLang="en-US" dirty="0" smtClean="0">
                <a:latin typeface="소요단풍체 레귤러" pitchFamily="50" charset="-127"/>
                <a:ea typeface="소요단풍체 레귤러" pitchFamily="50" charset="-127"/>
              </a:rPr>
              <a:t>라이브러리를 활용한 달력 구현</a:t>
            </a:r>
            <a:r>
              <a:rPr lang="en-US" altLang="ko-KR" dirty="0" smtClean="0">
                <a:latin typeface="소요단풍체 레귤러" pitchFamily="50" charset="-127"/>
                <a:ea typeface="소요단풍체 레귤러" pitchFamily="50" charset="-127"/>
              </a:rPr>
              <a:t>(</a:t>
            </a:r>
            <a:r>
              <a:rPr lang="ko-KR" altLang="en-US" dirty="0" err="1" smtClean="0">
                <a:latin typeface="소요단풍체 레귤러" pitchFamily="50" charset="-127"/>
                <a:ea typeface="소요단풍체 레귤러" pitchFamily="50" charset="-127"/>
              </a:rPr>
              <a:t>구글</a:t>
            </a:r>
            <a:r>
              <a:rPr lang="ko-KR" altLang="en-US" dirty="0" smtClean="0">
                <a:latin typeface="소요단풍체 레귤러" pitchFamily="50" charset="-127"/>
                <a:ea typeface="소요단풍체 레귤러" pitchFamily="50" charset="-127"/>
              </a:rPr>
              <a:t> </a:t>
            </a:r>
            <a:r>
              <a:rPr lang="en-US" altLang="ko-KR" dirty="0" smtClean="0">
                <a:latin typeface="소요단풍체 레귤러" pitchFamily="50" charset="-127"/>
                <a:ea typeface="소요단풍체 레귤러" pitchFamily="50" charset="-127"/>
              </a:rPr>
              <a:t>API</a:t>
            </a:r>
            <a:r>
              <a:rPr lang="ko-KR" altLang="en-US" dirty="0" smtClean="0">
                <a:latin typeface="소요단풍체 레귤러" pitchFamily="50" charset="-127"/>
                <a:ea typeface="소요단풍체 레귤러" pitchFamily="50" charset="-127"/>
              </a:rPr>
              <a:t>로 계정 연동 가능</a:t>
            </a:r>
            <a:r>
              <a:rPr lang="en-US" altLang="ko-KR" dirty="0" smtClean="0">
                <a:latin typeface="소요단풍체 레귤러" pitchFamily="50" charset="-127"/>
                <a:ea typeface="소요단풍체 레귤러" pitchFamily="50" charset="-127"/>
              </a:rPr>
              <a:t>)</a:t>
            </a:r>
            <a:endParaRPr lang="ko-KR" altLang="en-US" dirty="0">
              <a:latin typeface="소요단풍체 레귤러" pitchFamily="50" charset="-127"/>
              <a:ea typeface="소요단풍체 레귤러" pitchFamily="50" charset="-127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832483" y="1298759"/>
            <a:ext cx="10597517" cy="3875221"/>
          </a:xfrm>
          <a:prstGeom prst="roundRect">
            <a:avLst/>
          </a:prstGeom>
          <a:solidFill>
            <a:srgbClr val="BBBEA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7144" y="1568541"/>
            <a:ext cx="4506095" cy="3239679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7333" y="1568541"/>
            <a:ext cx="4158633" cy="3239679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8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483" y="5308153"/>
            <a:ext cx="4429365" cy="12489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608320" y="5521513"/>
            <a:ext cx="52549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소요단풍체 레귤러" pitchFamily="50" charset="-127"/>
                <a:ea typeface="소요단풍체 레귤러" pitchFamily="50" charset="-127"/>
              </a:rPr>
              <a:t> - </a:t>
            </a:r>
            <a:r>
              <a:rPr lang="ko-KR" altLang="en-US" dirty="0" err="1" smtClean="0">
                <a:latin typeface="소요단풍체 레귤러" pitchFamily="50" charset="-127"/>
                <a:ea typeface="소요단풍체 레귤러" pitchFamily="50" charset="-127"/>
              </a:rPr>
              <a:t>구글</a:t>
            </a:r>
            <a:r>
              <a:rPr lang="ko-KR" altLang="en-US" dirty="0" smtClean="0">
                <a:latin typeface="소요단풍체 레귤러" pitchFamily="50" charset="-127"/>
                <a:ea typeface="소요단풍체 레귤러" pitchFamily="50" charset="-127"/>
              </a:rPr>
              <a:t> </a:t>
            </a:r>
            <a:r>
              <a:rPr lang="en-US" altLang="ko-KR" dirty="0" smtClean="0">
                <a:latin typeface="소요단풍체 레귤러" pitchFamily="50" charset="-127"/>
                <a:ea typeface="소요단풍체 레귤러" pitchFamily="50" charset="-127"/>
              </a:rPr>
              <a:t>API</a:t>
            </a:r>
            <a:r>
              <a:rPr lang="ko-KR" altLang="en-US" dirty="0" smtClean="0">
                <a:latin typeface="소요단풍체 레귤러" pitchFamily="50" charset="-127"/>
                <a:ea typeface="소요단풍체 레귤러" pitchFamily="50" charset="-127"/>
              </a:rPr>
              <a:t>로 계정을 연동하여 </a:t>
            </a:r>
            <a:r>
              <a:rPr lang="ko-KR" altLang="en-US" dirty="0" err="1" smtClean="0">
                <a:latin typeface="소요단풍체 레귤러" pitchFamily="50" charset="-127"/>
                <a:ea typeface="소요단풍체 레귤러" pitchFamily="50" charset="-127"/>
              </a:rPr>
              <a:t>구글</a:t>
            </a:r>
            <a:r>
              <a:rPr lang="ko-KR" altLang="en-US" dirty="0" smtClean="0">
                <a:latin typeface="소요단풍체 레귤러" pitchFamily="50" charset="-127"/>
                <a:ea typeface="소요단풍체 레귤러" pitchFamily="50" charset="-127"/>
              </a:rPr>
              <a:t> 캘린더에서</a:t>
            </a:r>
            <a:endParaRPr lang="en-US" altLang="ko-KR" dirty="0" smtClean="0">
              <a:latin typeface="소요단풍체 레귤러" pitchFamily="50" charset="-127"/>
              <a:ea typeface="소요단풍체 레귤러" pitchFamily="50" charset="-127"/>
            </a:endParaRPr>
          </a:p>
          <a:p>
            <a:r>
              <a:rPr lang="ko-KR" altLang="en-US" dirty="0" smtClean="0">
                <a:latin typeface="소요단풍체 레귤러" pitchFamily="50" charset="-127"/>
                <a:ea typeface="소요단풍체 레귤러" pitchFamily="50" charset="-127"/>
              </a:rPr>
              <a:t>저장한 일정이 </a:t>
            </a:r>
            <a:r>
              <a:rPr lang="en-US" altLang="ko-KR" dirty="0" err="1" smtClean="0">
                <a:latin typeface="소요단풍체 레귤러" pitchFamily="50" charset="-127"/>
                <a:ea typeface="소요단풍체 레귤러" pitchFamily="50" charset="-127"/>
              </a:rPr>
              <a:t>FullCalendar</a:t>
            </a:r>
            <a:r>
              <a:rPr lang="ko-KR" altLang="en-US" dirty="0" smtClean="0">
                <a:latin typeface="소요단풍체 레귤러" pitchFamily="50" charset="-127"/>
                <a:ea typeface="소요단풍체 레귤러" pitchFamily="50" charset="-127"/>
              </a:rPr>
              <a:t>에도 표시되도록 구현</a:t>
            </a:r>
            <a:endParaRPr lang="ko-KR" altLang="en-US" dirty="0">
              <a:latin typeface="소요단풍체 레귤러" pitchFamily="50" charset="-127"/>
              <a:ea typeface="소요단풍체 레귤러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925427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3E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xmlns="" id="{E382E8C4-EDD7-5CEC-EB26-54C20F033C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xmlns="" id="{51FE7665-D20F-AB10-E1F3-D2C26E898786}"/>
              </a:ext>
            </a:extLst>
          </p:cNvPr>
          <p:cNvSpPr/>
          <p:nvPr/>
        </p:nvSpPr>
        <p:spPr>
          <a:xfrm>
            <a:off x="314611" y="348455"/>
            <a:ext cx="11475640" cy="6161087"/>
          </a:xfrm>
          <a:prstGeom prst="roundRect">
            <a:avLst>
              <a:gd name="adj" fmla="val 8815"/>
            </a:avLst>
          </a:prstGeom>
          <a:solidFill>
            <a:schemeClr val="bg1"/>
          </a:solidFill>
          <a:ln>
            <a:noFill/>
          </a:ln>
          <a:effectLst>
            <a:outerShdw blurRad="865687" dist="50800" dir="5400000" sx="42394" sy="42394" algn="ctr" rotWithShape="0">
              <a:srgbClr val="000000"/>
            </a:out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0D076E79-A890-20A5-6AD3-4CEE4BCE1D10}"/>
              </a:ext>
            </a:extLst>
          </p:cNvPr>
          <p:cNvSpPr txBox="1"/>
          <p:nvPr/>
        </p:nvSpPr>
        <p:spPr>
          <a:xfrm>
            <a:off x="725447" y="763441"/>
            <a:ext cx="25681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000" b="1" dirty="0">
                <a:solidFill>
                  <a:srgbClr val="7F8D70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Contents</a:t>
            </a:r>
            <a:endParaRPr kumimoji="1" lang="ko-KR" altLang="en-US" sz="4000" b="1" dirty="0">
              <a:solidFill>
                <a:srgbClr val="7F8D70"/>
              </a:solidFill>
              <a:latin typeface="NanumSquareRoundOTF Bold" panose="020B0600000101010101" pitchFamily="34" charset="-127"/>
              <a:ea typeface="NanumSquareRoundOTF Bold" panose="020B0600000101010101" pitchFamily="34" charset="-127"/>
            </a:endParaRPr>
          </a:p>
        </p:txBody>
      </p:sp>
      <p:pic>
        <p:nvPicPr>
          <p:cNvPr id="14" name="그림 13" descr="스크린샷, 만화 영화, 그래픽, 디자인이(가) 표시된 사진&#10;&#10;자동 생성된 설명">
            <a:extLst>
              <a:ext uri="{FF2B5EF4-FFF2-40B4-BE49-F238E27FC236}">
                <a16:creationId xmlns:a16="http://schemas.microsoft.com/office/drawing/2014/main" xmlns="" id="{41EF0A82-EF22-E714-E690-14B470EEF2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5300" y="6045200"/>
            <a:ext cx="1384300" cy="660372"/>
          </a:xfrm>
          <a:prstGeom prst="rect">
            <a:avLst/>
          </a:prstGeom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xmlns="" id="{A90B4C94-AA2F-A3F2-0604-0288FD918DBF}"/>
              </a:ext>
            </a:extLst>
          </p:cNvPr>
          <p:cNvGrpSpPr/>
          <p:nvPr/>
        </p:nvGrpSpPr>
        <p:grpSpPr>
          <a:xfrm>
            <a:off x="1188604" y="2168501"/>
            <a:ext cx="1080000" cy="1392112"/>
            <a:chOff x="1222125" y="2209410"/>
            <a:chExt cx="1080000" cy="1392112"/>
          </a:xfrm>
        </p:grpSpPr>
        <p:cxnSp>
          <p:nvCxnSpPr>
            <p:cNvPr id="12" name="직선 연결선[R] 11">
              <a:extLst>
                <a:ext uri="{FF2B5EF4-FFF2-40B4-BE49-F238E27FC236}">
                  <a16:creationId xmlns:a16="http://schemas.microsoft.com/office/drawing/2014/main" xmlns="" id="{78406866-92A9-A806-C6F3-EC8D88472845}"/>
                </a:ext>
              </a:extLst>
            </p:cNvPr>
            <p:cNvCxnSpPr>
              <a:cxnSpLocks/>
            </p:cNvCxnSpPr>
            <p:nvPr/>
          </p:nvCxnSpPr>
          <p:spPr>
            <a:xfrm>
              <a:off x="1222125" y="2857500"/>
              <a:ext cx="1080000" cy="0"/>
            </a:xfrm>
            <a:prstGeom prst="line">
              <a:avLst/>
            </a:prstGeom>
            <a:ln w="38100">
              <a:solidFill>
                <a:srgbClr val="ABB7A5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xmlns="" id="{7D97D397-5586-12CF-9139-4C5F69789535}"/>
                </a:ext>
              </a:extLst>
            </p:cNvPr>
            <p:cNvSpPr txBox="1"/>
            <p:nvPr/>
          </p:nvSpPr>
          <p:spPr>
            <a:xfrm>
              <a:off x="1469901" y="2209410"/>
              <a:ext cx="73049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en-US" altLang="ko-KR" sz="2400" b="1" dirty="0">
                  <a:solidFill>
                    <a:srgbClr val="ABB7A5"/>
                  </a:solidFill>
                  <a:latin typeface="소요단풍체 레귤러" pitchFamily="50" charset="-127"/>
                  <a:ea typeface="소요단풍체 레귤러" pitchFamily="50" charset="-127"/>
                </a:rPr>
                <a:t>01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xmlns="" id="{CCE1D207-4167-B2F0-38FB-FA2BB727EEF1}"/>
                </a:ext>
              </a:extLst>
            </p:cNvPr>
            <p:cNvSpPr txBox="1"/>
            <p:nvPr/>
          </p:nvSpPr>
          <p:spPr>
            <a:xfrm>
              <a:off x="1403484" y="3047524"/>
              <a:ext cx="883401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ko-KR" altLang="en-US" sz="2000" dirty="0">
                  <a:latin typeface="소요단풍체 볼드" pitchFamily="50" charset="-127"/>
                  <a:ea typeface="소요단풍체 볼드" pitchFamily="50" charset="-127"/>
                </a:rPr>
                <a:t>주제</a:t>
              </a:r>
              <a:endParaRPr kumimoji="1" lang="en-US" altLang="ko-KR" sz="2000" dirty="0">
                <a:latin typeface="소요단풍체 볼드" pitchFamily="50" charset="-127"/>
                <a:ea typeface="소요단풍체 볼드" pitchFamily="50" charset="-127"/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xmlns="" id="{847F503A-9B7F-92C9-BA45-72E32EC2AF7C}"/>
              </a:ext>
            </a:extLst>
          </p:cNvPr>
          <p:cNvGrpSpPr/>
          <p:nvPr/>
        </p:nvGrpSpPr>
        <p:grpSpPr>
          <a:xfrm>
            <a:off x="6889746" y="2133594"/>
            <a:ext cx="1080000" cy="648090"/>
            <a:chOff x="2923925" y="2209410"/>
            <a:chExt cx="1080000" cy="648090"/>
          </a:xfrm>
        </p:grpSpPr>
        <p:cxnSp>
          <p:nvCxnSpPr>
            <p:cNvPr id="9" name="직선 연결선[R] 8">
              <a:extLst>
                <a:ext uri="{FF2B5EF4-FFF2-40B4-BE49-F238E27FC236}">
                  <a16:creationId xmlns:a16="http://schemas.microsoft.com/office/drawing/2014/main" xmlns="" id="{CFA879B1-3C58-71BF-1431-6BC9F2119738}"/>
                </a:ext>
              </a:extLst>
            </p:cNvPr>
            <p:cNvCxnSpPr>
              <a:cxnSpLocks/>
            </p:cNvCxnSpPr>
            <p:nvPr/>
          </p:nvCxnSpPr>
          <p:spPr>
            <a:xfrm>
              <a:off x="2923925" y="2857500"/>
              <a:ext cx="1080000" cy="0"/>
            </a:xfrm>
            <a:prstGeom prst="line">
              <a:avLst/>
            </a:prstGeom>
            <a:ln w="38100">
              <a:solidFill>
                <a:srgbClr val="ABB7A5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xmlns="" id="{E74F7EED-1217-DE77-93E2-E94724108133}"/>
                </a:ext>
              </a:extLst>
            </p:cNvPr>
            <p:cNvSpPr txBox="1"/>
            <p:nvPr/>
          </p:nvSpPr>
          <p:spPr>
            <a:xfrm>
              <a:off x="3171701" y="2209410"/>
              <a:ext cx="73049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en-US" altLang="ko-KR" sz="2400" b="1" dirty="0" smtClean="0">
                  <a:solidFill>
                    <a:srgbClr val="ABB7A5"/>
                  </a:solidFill>
                  <a:latin typeface="소요단풍체 레귤러" pitchFamily="50" charset="-127"/>
                  <a:ea typeface="소요단풍체 레귤러" pitchFamily="50" charset="-127"/>
                </a:rPr>
                <a:t>03</a:t>
              </a:r>
              <a:endParaRPr kumimoji="1" lang="en-US" altLang="ko-KR" sz="2400" b="1" dirty="0">
                <a:solidFill>
                  <a:srgbClr val="ABB7A5"/>
                </a:solidFill>
                <a:latin typeface="소요단풍체 레귤러" pitchFamily="50" charset="-127"/>
                <a:ea typeface="소요단풍체 레귤러" pitchFamily="50" charset="-127"/>
              </a:endParaRP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xmlns="" id="{D9E3691D-C17A-C91F-5AA9-E06FE8BB802B}"/>
              </a:ext>
            </a:extLst>
          </p:cNvPr>
          <p:cNvGrpSpPr/>
          <p:nvPr/>
        </p:nvGrpSpPr>
        <p:grpSpPr>
          <a:xfrm>
            <a:off x="2672080" y="4145864"/>
            <a:ext cx="1080000" cy="648090"/>
            <a:chOff x="8029325" y="2209410"/>
            <a:chExt cx="1080000" cy="648090"/>
          </a:xfrm>
        </p:grpSpPr>
        <p:cxnSp>
          <p:nvCxnSpPr>
            <p:cNvPr id="18" name="직선 연결선[R] 17">
              <a:extLst>
                <a:ext uri="{FF2B5EF4-FFF2-40B4-BE49-F238E27FC236}">
                  <a16:creationId xmlns:a16="http://schemas.microsoft.com/office/drawing/2014/main" xmlns="" id="{0374D5D8-935C-F7C8-E96D-83B37CE27CA6}"/>
                </a:ext>
              </a:extLst>
            </p:cNvPr>
            <p:cNvCxnSpPr>
              <a:cxnSpLocks/>
            </p:cNvCxnSpPr>
            <p:nvPr/>
          </p:nvCxnSpPr>
          <p:spPr>
            <a:xfrm>
              <a:off x="8029325" y="2857500"/>
              <a:ext cx="1080000" cy="0"/>
            </a:xfrm>
            <a:prstGeom prst="line">
              <a:avLst/>
            </a:prstGeom>
            <a:ln w="38100">
              <a:solidFill>
                <a:srgbClr val="ABB7A5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xmlns="" id="{9EA0A528-7ACB-B37B-EFF5-7784F99B8AAB}"/>
                </a:ext>
              </a:extLst>
            </p:cNvPr>
            <p:cNvSpPr txBox="1"/>
            <p:nvPr/>
          </p:nvSpPr>
          <p:spPr>
            <a:xfrm>
              <a:off x="8277101" y="2209410"/>
              <a:ext cx="73049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en-US" altLang="ko-KR" sz="2400" b="1" dirty="0" smtClean="0">
                  <a:solidFill>
                    <a:srgbClr val="ABB7A5"/>
                  </a:solidFill>
                  <a:latin typeface="소요단풍체 레귤러" pitchFamily="50" charset="-127"/>
                  <a:ea typeface="소요단풍체 레귤러" pitchFamily="50" charset="-127"/>
                </a:rPr>
                <a:t>05</a:t>
              </a:r>
              <a:endParaRPr kumimoji="1" lang="en-US" altLang="ko-KR" sz="2400" b="1" dirty="0">
                <a:solidFill>
                  <a:srgbClr val="ABB7A5"/>
                </a:solidFill>
                <a:latin typeface="소요단풍체 레귤러" pitchFamily="50" charset="-127"/>
                <a:ea typeface="소요단풍체 레귤러" pitchFamily="50" charset="-127"/>
              </a:endParaRP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xmlns="" id="{9ABFE82A-BD28-1B5A-E1E0-D8CB247FE207}"/>
              </a:ext>
            </a:extLst>
          </p:cNvPr>
          <p:cNvGrpSpPr/>
          <p:nvPr/>
        </p:nvGrpSpPr>
        <p:grpSpPr>
          <a:xfrm>
            <a:off x="5439406" y="4113155"/>
            <a:ext cx="1080000" cy="648090"/>
            <a:chOff x="9731125" y="2209410"/>
            <a:chExt cx="1080000" cy="648090"/>
          </a:xfrm>
        </p:grpSpPr>
        <p:cxnSp>
          <p:nvCxnSpPr>
            <p:cNvPr id="20" name="직선 연결선[R] 19">
              <a:extLst>
                <a:ext uri="{FF2B5EF4-FFF2-40B4-BE49-F238E27FC236}">
                  <a16:creationId xmlns:a16="http://schemas.microsoft.com/office/drawing/2014/main" xmlns="" id="{644DD7D2-80F2-4830-3E88-52461FFCE57F}"/>
                </a:ext>
              </a:extLst>
            </p:cNvPr>
            <p:cNvCxnSpPr>
              <a:cxnSpLocks/>
            </p:cNvCxnSpPr>
            <p:nvPr/>
          </p:nvCxnSpPr>
          <p:spPr>
            <a:xfrm>
              <a:off x="9731125" y="2857500"/>
              <a:ext cx="1080000" cy="0"/>
            </a:xfrm>
            <a:prstGeom prst="line">
              <a:avLst/>
            </a:prstGeom>
            <a:ln w="38100">
              <a:solidFill>
                <a:srgbClr val="ABB7A5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xmlns="" id="{6912139B-E44D-7FC3-1891-246F3D693C36}"/>
                </a:ext>
              </a:extLst>
            </p:cNvPr>
            <p:cNvSpPr txBox="1"/>
            <p:nvPr/>
          </p:nvSpPr>
          <p:spPr>
            <a:xfrm>
              <a:off x="9978901" y="2209410"/>
              <a:ext cx="73049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en-US" altLang="ko-KR" sz="2400" b="1" dirty="0" smtClean="0">
                  <a:solidFill>
                    <a:srgbClr val="ABB7A5"/>
                  </a:solidFill>
                  <a:latin typeface="소요단풍체 레귤러" pitchFamily="50" charset="-127"/>
                  <a:ea typeface="소요단풍체 레귤러" pitchFamily="50" charset="-127"/>
                </a:rPr>
                <a:t>06</a:t>
              </a:r>
              <a:endParaRPr kumimoji="1" lang="en-US" altLang="ko-KR" sz="2400" b="1" dirty="0">
                <a:solidFill>
                  <a:srgbClr val="ABB7A5"/>
                </a:solidFill>
                <a:latin typeface="소요단풍체 레귤러" pitchFamily="50" charset="-127"/>
                <a:ea typeface="소요단풍체 레귤러" pitchFamily="50" charset="-127"/>
              </a:endParaRPr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B927E72D-597D-E41C-1374-A12EA6AE1279}"/>
              </a:ext>
            </a:extLst>
          </p:cNvPr>
          <p:cNvSpPr txBox="1"/>
          <p:nvPr/>
        </p:nvSpPr>
        <p:spPr>
          <a:xfrm>
            <a:off x="6902446" y="3072104"/>
            <a:ext cx="132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latin typeface="소요단풍체 볼드" pitchFamily="50" charset="-127"/>
                <a:ea typeface="소요단풍체 볼드" pitchFamily="50" charset="-127"/>
              </a:rPr>
              <a:t>개발 환경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940D2FDE-B641-19F4-B90E-0C3ED80241FD}"/>
              </a:ext>
            </a:extLst>
          </p:cNvPr>
          <p:cNvSpPr txBox="1"/>
          <p:nvPr/>
        </p:nvSpPr>
        <p:spPr>
          <a:xfrm>
            <a:off x="2247108" y="5073724"/>
            <a:ext cx="2228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latin typeface="소요단풍체 볼드" pitchFamily="50" charset="-127"/>
                <a:ea typeface="소요단풍체 볼드" pitchFamily="50" charset="-127"/>
              </a:rPr>
              <a:t>프로젝트 수행 일정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xmlns="" id="{612BCF5A-C643-2F98-91FF-2FDBCC390B28}"/>
              </a:ext>
            </a:extLst>
          </p:cNvPr>
          <p:cNvSpPr txBox="1"/>
          <p:nvPr/>
        </p:nvSpPr>
        <p:spPr>
          <a:xfrm>
            <a:off x="5452106" y="5041015"/>
            <a:ext cx="2228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latin typeface="소요단풍체 볼드" pitchFamily="50" charset="-127"/>
                <a:ea typeface="소요단풍체 볼드" pitchFamily="50" charset="-127"/>
              </a:rPr>
              <a:t>UI</a:t>
            </a:r>
            <a:r>
              <a:rPr kumimoji="1" lang="ko-KR" altLang="en-US" dirty="0">
                <a:latin typeface="소요단풍체 볼드" pitchFamily="50" charset="-127"/>
                <a:ea typeface="소요단풍체 볼드" pitchFamily="50" charset="-127"/>
              </a:rPr>
              <a:t> 디자인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xmlns="" id="{5AB75249-E9D6-57BB-6EB9-9CC31B9785B0}"/>
              </a:ext>
            </a:extLst>
          </p:cNvPr>
          <p:cNvGrpSpPr/>
          <p:nvPr/>
        </p:nvGrpSpPr>
        <p:grpSpPr>
          <a:xfrm>
            <a:off x="9219488" y="2131887"/>
            <a:ext cx="2228141" cy="1560919"/>
            <a:chOff x="370859" y="2197735"/>
            <a:chExt cx="2228141" cy="1560919"/>
          </a:xfrm>
        </p:grpSpPr>
        <p:cxnSp>
          <p:nvCxnSpPr>
            <p:cNvPr id="4" name="직선 연결선[R] 3">
              <a:extLst>
                <a:ext uri="{FF2B5EF4-FFF2-40B4-BE49-F238E27FC236}">
                  <a16:creationId xmlns:a16="http://schemas.microsoft.com/office/drawing/2014/main" xmlns="" id="{837B257C-53C9-22EE-2522-3A788A825952}"/>
                </a:ext>
              </a:extLst>
            </p:cNvPr>
            <p:cNvCxnSpPr>
              <a:cxnSpLocks/>
            </p:cNvCxnSpPr>
            <p:nvPr/>
          </p:nvCxnSpPr>
          <p:spPr>
            <a:xfrm>
              <a:off x="944930" y="2845825"/>
              <a:ext cx="1080000" cy="0"/>
            </a:xfrm>
            <a:prstGeom prst="line">
              <a:avLst/>
            </a:prstGeom>
            <a:ln w="38100">
              <a:solidFill>
                <a:srgbClr val="ABB7A5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xmlns="" id="{EBC82C4E-B013-B85E-60DC-3E7ADBF9F7DA}"/>
                </a:ext>
              </a:extLst>
            </p:cNvPr>
            <p:cNvSpPr txBox="1"/>
            <p:nvPr/>
          </p:nvSpPr>
          <p:spPr>
            <a:xfrm>
              <a:off x="1192706" y="2197735"/>
              <a:ext cx="73049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en-US" altLang="ko-KR" sz="2400" b="1" dirty="0" smtClean="0">
                  <a:solidFill>
                    <a:srgbClr val="ABB7A5"/>
                  </a:solidFill>
                  <a:latin typeface="소요단풍체 레귤러" pitchFamily="50" charset="-127"/>
                  <a:ea typeface="소요단풍체 레귤러" pitchFamily="50" charset="-127"/>
                </a:rPr>
                <a:t>04</a:t>
              </a:r>
              <a:endParaRPr kumimoji="1" lang="en-US" altLang="ko-KR" sz="2400" b="1" dirty="0">
                <a:solidFill>
                  <a:srgbClr val="ABB7A5"/>
                </a:solidFill>
                <a:latin typeface="소요단풍체 레귤러" pitchFamily="50" charset="-127"/>
                <a:ea typeface="소요단풍체 레귤러" pitchFamily="50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xmlns="" id="{6D6F4B8B-DE2E-5F97-A1B4-296F3B8CA223}"/>
                </a:ext>
              </a:extLst>
            </p:cNvPr>
            <p:cNvSpPr txBox="1"/>
            <p:nvPr/>
          </p:nvSpPr>
          <p:spPr>
            <a:xfrm>
              <a:off x="370859" y="3050768"/>
              <a:ext cx="222814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2000" dirty="0">
                  <a:latin typeface="소요단풍체 볼드" pitchFamily="50" charset="-127"/>
                  <a:ea typeface="소요단풍체 볼드" pitchFamily="50" charset="-127"/>
                </a:rPr>
                <a:t>ERD</a:t>
              </a:r>
              <a:r>
                <a:rPr kumimoji="1" lang="ko-KR" altLang="en-US" sz="2000" dirty="0">
                  <a:latin typeface="소요단풍체 볼드" pitchFamily="50" charset="-127"/>
                  <a:ea typeface="소요단풍체 볼드" pitchFamily="50" charset="-127"/>
                </a:rPr>
                <a:t> </a:t>
              </a:r>
              <a:endParaRPr kumimoji="1" lang="en-US" altLang="ko-KR" sz="2000" dirty="0">
                <a:latin typeface="소요단풍체 볼드" pitchFamily="50" charset="-127"/>
                <a:ea typeface="소요단풍체 볼드" pitchFamily="50" charset="-127"/>
              </a:endParaRPr>
            </a:p>
            <a:p>
              <a:pPr algn="ctr"/>
              <a:r>
                <a:rPr kumimoji="1" lang="en-US" altLang="ko-KR" sz="2000" dirty="0">
                  <a:latin typeface="소요단풍체 볼드" pitchFamily="50" charset="-127"/>
                  <a:ea typeface="소요단풍체 볼드" pitchFamily="50" charset="-127"/>
                </a:rPr>
                <a:t>Wire-Frame</a:t>
              </a:r>
              <a:endParaRPr kumimoji="1" lang="ko-KR" altLang="en-US" sz="2000" dirty="0">
                <a:latin typeface="소요단풍체 볼드" pitchFamily="50" charset="-127"/>
                <a:ea typeface="소요단풍체 볼드" pitchFamily="50" charset="-127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xmlns="" id="{B0F5BDBB-FE44-4B1A-936E-89A867A3DBF5}"/>
              </a:ext>
            </a:extLst>
          </p:cNvPr>
          <p:cNvGrpSpPr/>
          <p:nvPr/>
        </p:nvGrpSpPr>
        <p:grpSpPr>
          <a:xfrm>
            <a:off x="8367440" y="4130729"/>
            <a:ext cx="1080000" cy="648090"/>
            <a:chOff x="9731125" y="2209410"/>
            <a:chExt cx="1080000" cy="648090"/>
          </a:xfrm>
        </p:grpSpPr>
        <p:cxnSp>
          <p:nvCxnSpPr>
            <p:cNvPr id="16" name="직선 연결선[R] 15">
              <a:extLst>
                <a:ext uri="{FF2B5EF4-FFF2-40B4-BE49-F238E27FC236}">
                  <a16:creationId xmlns:a16="http://schemas.microsoft.com/office/drawing/2014/main" xmlns="" id="{0E9AC7F6-A2EC-C061-AF38-8D1480409F39}"/>
                </a:ext>
              </a:extLst>
            </p:cNvPr>
            <p:cNvCxnSpPr>
              <a:cxnSpLocks/>
            </p:cNvCxnSpPr>
            <p:nvPr/>
          </p:nvCxnSpPr>
          <p:spPr>
            <a:xfrm>
              <a:off x="9731125" y="2857500"/>
              <a:ext cx="1080000" cy="0"/>
            </a:xfrm>
            <a:prstGeom prst="line">
              <a:avLst/>
            </a:prstGeom>
            <a:ln w="38100">
              <a:solidFill>
                <a:srgbClr val="ABB7A5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xmlns="" id="{2F40BFFC-D53B-1B00-4617-86937C28B3BF}"/>
                </a:ext>
              </a:extLst>
            </p:cNvPr>
            <p:cNvSpPr txBox="1"/>
            <p:nvPr/>
          </p:nvSpPr>
          <p:spPr>
            <a:xfrm>
              <a:off x="9978901" y="2209410"/>
              <a:ext cx="73049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en-US" altLang="ko-KR" sz="2400" b="1" dirty="0" smtClean="0">
                  <a:solidFill>
                    <a:srgbClr val="ABB7A5"/>
                  </a:solidFill>
                  <a:latin typeface="소요단풍체 레귤러" pitchFamily="50" charset="-127"/>
                  <a:ea typeface="소요단풍체 레귤러" pitchFamily="50" charset="-127"/>
                </a:rPr>
                <a:t>07</a:t>
              </a:r>
              <a:endParaRPr kumimoji="1" lang="en-US" altLang="ko-KR" sz="2400" b="1" dirty="0">
                <a:solidFill>
                  <a:srgbClr val="ABB7A5"/>
                </a:solidFill>
                <a:latin typeface="소요단풍체 레귤러" pitchFamily="50" charset="-127"/>
                <a:ea typeface="소요단풍체 레귤러" pitchFamily="50" charset="-127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E81ADDC0-186E-CD96-A923-BC3532630D73}"/>
              </a:ext>
            </a:extLst>
          </p:cNvPr>
          <p:cNvSpPr txBox="1"/>
          <p:nvPr/>
        </p:nvSpPr>
        <p:spPr>
          <a:xfrm>
            <a:off x="7796214" y="5028003"/>
            <a:ext cx="22281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dirty="0" smtClean="0">
                <a:latin typeface="소요단풍체 볼드" pitchFamily="50" charset="-127"/>
                <a:ea typeface="소요단풍체 볼드" pitchFamily="50" charset="-127"/>
              </a:rPr>
              <a:t>주요기능 구현화면 및 코드</a:t>
            </a:r>
            <a:endParaRPr kumimoji="1" lang="en-US" altLang="ko-KR" dirty="0">
              <a:latin typeface="소요단풍체 볼드" pitchFamily="50" charset="-127"/>
              <a:ea typeface="소요단풍체 볼드" pitchFamily="50" charset="-127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xmlns="" id="{A90B4C94-AA2F-A3F2-0604-0288FD918DBF}"/>
              </a:ext>
            </a:extLst>
          </p:cNvPr>
          <p:cNvGrpSpPr/>
          <p:nvPr/>
        </p:nvGrpSpPr>
        <p:grpSpPr>
          <a:xfrm>
            <a:off x="3752669" y="2182255"/>
            <a:ext cx="1337491" cy="1392112"/>
            <a:chOff x="1136784" y="2209410"/>
            <a:chExt cx="1337491" cy="1392112"/>
          </a:xfrm>
        </p:grpSpPr>
        <p:cxnSp>
          <p:nvCxnSpPr>
            <p:cNvPr id="30" name="직선 연결선[R] 11">
              <a:extLst>
                <a:ext uri="{FF2B5EF4-FFF2-40B4-BE49-F238E27FC236}">
                  <a16:creationId xmlns:a16="http://schemas.microsoft.com/office/drawing/2014/main" xmlns="" id="{78406866-92A9-A806-C6F3-EC8D88472845}"/>
                </a:ext>
              </a:extLst>
            </p:cNvPr>
            <p:cNvCxnSpPr>
              <a:cxnSpLocks/>
            </p:cNvCxnSpPr>
            <p:nvPr/>
          </p:nvCxnSpPr>
          <p:spPr>
            <a:xfrm>
              <a:off x="1222125" y="2857500"/>
              <a:ext cx="1080000" cy="0"/>
            </a:xfrm>
            <a:prstGeom prst="line">
              <a:avLst/>
            </a:prstGeom>
            <a:ln w="38100">
              <a:solidFill>
                <a:srgbClr val="ABB7A5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xmlns="" id="{7D97D397-5586-12CF-9139-4C5F69789535}"/>
                </a:ext>
              </a:extLst>
            </p:cNvPr>
            <p:cNvSpPr txBox="1"/>
            <p:nvPr/>
          </p:nvSpPr>
          <p:spPr>
            <a:xfrm>
              <a:off x="1469901" y="2209410"/>
              <a:ext cx="73049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en-US" altLang="ko-KR" sz="2400" b="1" dirty="0" smtClean="0">
                  <a:solidFill>
                    <a:srgbClr val="ABB7A5"/>
                  </a:solidFill>
                  <a:latin typeface="소요단풍체 레귤러" pitchFamily="50" charset="-127"/>
                  <a:ea typeface="소요단풍체 레귤러" pitchFamily="50" charset="-127"/>
                </a:rPr>
                <a:t>02</a:t>
              </a:r>
              <a:endParaRPr kumimoji="1" lang="en-US" altLang="ko-KR" sz="2400" b="1" dirty="0">
                <a:solidFill>
                  <a:srgbClr val="ABB7A5"/>
                </a:solidFill>
                <a:latin typeface="소요단풍체 레귤러" pitchFamily="50" charset="-127"/>
                <a:ea typeface="소요단풍체 레귤러" pitchFamily="50" charset="-127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xmlns="" id="{CCE1D207-4167-B2F0-38FB-FA2BB727EEF1}"/>
                </a:ext>
              </a:extLst>
            </p:cNvPr>
            <p:cNvSpPr txBox="1"/>
            <p:nvPr/>
          </p:nvSpPr>
          <p:spPr>
            <a:xfrm>
              <a:off x="1136784" y="3047524"/>
              <a:ext cx="1337491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ko-KR" altLang="en-US" sz="2000" dirty="0" smtClean="0">
                  <a:latin typeface="소요단풍체 볼드" pitchFamily="50" charset="-127"/>
                  <a:ea typeface="소요단풍체 볼드" pitchFamily="50" charset="-127"/>
                </a:rPr>
                <a:t>역할 분담</a:t>
              </a:r>
              <a:endParaRPr kumimoji="1" lang="en-US" altLang="ko-KR" sz="2000" dirty="0">
                <a:latin typeface="소요단풍체 볼드" pitchFamily="50" charset="-127"/>
                <a:ea typeface="소요단풍체 볼드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358023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3E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xmlns="" id="{E36DDC51-37EB-A0CF-7FDA-7DB3F642ED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xmlns="" id="{B46BF8BF-101D-C1EC-440D-935FCBD4BC3B}"/>
              </a:ext>
            </a:extLst>
          </p:cNvPr>
          <p:cNvSpPr/>
          <p:nvPr/>
        </p:nvSpPr>
        <p:spPr>
          <a:xfrm>
            <a:off x="231636" y="156113"/>
            <a:ext cx="11731924" cy="6533044"/>
          </a:xfrm>
          <a:prstGeom prst="roundRect">
            <a:avLst>
              <a:gd name="adj" fmla="val 8815"/>
            </a:avLst>
          </a:prstGeom>
          <a:solidFill>
            <a:schemeClr val="bg1"/>
          </a:solidFill>
          <a:ln>
            <a:noFill/>
          </a:ln>
          <a:effectLst>
            <a:outerShdw blurRad="865687" dist="50800" dir="5400000" sx="42394" sy="42394" algn="ctr" rotWithShape="0">
              <a:srgbClr val="000000"/>
            </a:out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kumimoji="1" lang="en-US" altLang="ko-KR" dirty="0"/>
              <a:t>스ᄏᄅ6.12.33</a:t>
            </a:r>
            <a:endParaRPr kumimoji="1"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DD9484C8-0766-0F28-39C1-61545F995846}"/>
              </a:ext>
            </a:extLst>
          </p:cNvPr>
          <p:cNvSpPr txBox="1"/>
          <p:nvPr/>
        </p:nvSpPr>
        <p:spPr>
          <a:xfrm>
            <a:off x="725444" y="324949"/>
            <a:ext cx="500658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000" b="1" dirty="0" smtClean="0">
                <a:solidFill>
                  <a:srgbClr val="7F8D70"/>
                </a:solidFill>
                <a:latin typeface="소요단풍체 볼드" pitchFamily="50" charset="-127"/>
                <a:ea typeface="소요단풍체 볼드" pitchFamily="50" charset="-127"/>
              </a:rPr>
              <a:t>활용한 </a:t>
            </a:r>
            <a:r>
              <a:rPr kumimoji="1" lang="en-US" altLang="ko-KR" sz="3000" b="1" dirty="0" smtClean="0">
                <a:solidFill>
                  <a:srgbClr val="7F8D70"/>
                </a:solidFill>
                <a:latin typeface="소요단풍체 볼드" pitchFamily="50" charset="-127"/>
                <a:ea typeface="소요단풍체 볼드" pitchFamily="50" charset="-127"/>
              </a:rPr>
              <a:t>API</a:t>
            </a:r>
            <a:endParaRPr kumimoji="1" lang="ko-KR" altLang="en-US" sz="3000" b="1" dirty="0">
              <a:solidFill>
                <a:srgbClr val="7F8D70"/>
              </a:solidFill>
              <a:latin typeface="소요단풍체 볼드" pitchFamily="50" charset="-127"/>
              <a:ea typeface="소요단풍체 볼드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32482" y="902262"/>
            <a:ext cx="8319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소요단풍체 레귤러" pitchFamily="50" charset="-127"/>
                <a:ea typeface="소요단풍체 레귤러" pitchFamily="50" charset="-127"/>
              </a:rPr>
              <a:t>3. </a:t>
            </a:r>
            <a:r>
              <a:rPr lang="ko-KR" altLang="en-US" dirty="0" smtClean="0">
                <a:latin typeface="소요단풍체 레귤러" pitchFamily="50" charset="-127"/>
                <a:ea typeface="소요단풍체 레귤러" pitchFamily="50" charset="-127"/>
              </a:rPr>
              <a:t>날씨 </a:t>
            </a:r>
            <a:r>
              <a:rPr lang="en-US" altLang="ko-KR" dirty="0" smtClean="0">
                <a:latin typeface="소요단풍체 레귤러" pitchFamily="50" charset="-127"/>
                <a:ea typeface="소요단풍체 레귤러" pitchFamily="50" charset="-127"/>
              </a:rPr>
              <a:t>API</a:t>
            </a:r>
            <a:endParaRPr lang="ko-KR" altLang="en-US" dirty="0">
              <a:latin typeface="소요단풍체 레귤러" pitchFamily="50" charset="-127"/>
              <a:ea typeface="소요단풍체 레귤러" pitchFamily="50" charset="-127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832483" y="1298759"/>
            <a:ext cx="4608197" cy="3539941"/>
          </a:xfrm>
          <a:prstGeom prst="roundRect">
            <a:avLst/>
          </a:prstGeom>
          <a:solidFill>
            <a:srgbClr val="BBBEA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255395" y="5102413"/>
            <a:ext cx="37112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소요단풍체 레귤러" pitchFamily="50" charset="-127"/>
                <a:ea typeface="소요단풍체 레귤러" pitchFamily="50" charset="-127"/>
              </a:rPr>
              <a:t> - </a:t>
            </a:r>
            <a:r>
              <a:rPr lang="ko-KR" altLang="en-US" dirty="0" smtClean="0">
                <a:latin typeface="소요단풍체 레귤러" pitchFamily="50" charset="-127"/>
                <a:ea typeface="소요단풍체 레귤러" pitchFamily="50" charset="-127"/>
              </a:rPr>
              <a:t>실시간으로 반영되는 날씨에 따라 </a:t>
            </a:r>
            <a:endParaRPr lang="en-US" altLang="ko-KR" dirty="0" smtClean="0">
              <a:latin typeface="소요단풍체 레귤러" pitchFamily="50" charset="-127"/>
              <a:ea typeface="소요단풍체 레귤러" pitchFamily="50" charset="-127"/>
            </a:endParaRPr>
          </a:p>
          <a:p>
            <a:r>
              <a:rPr lang="ko-KR" altLang="en-US" dirty="0" smtClean="0">
                <a:latin typeface="소요단풍체 레귤러" pitchFamily="50" charset="-127"/>
                <a:ea typeface="소요단풍체 레귤러" pitchFamily="50" charset="-127"/>
              </a:rPr>
              <a:t>출력되도록 구현</a:t>
            </a:r>
            <a:endParaRPr lang="ko-KR" altLang="en-US" dirty="0">
              <a:latin typeface="소요단풍체 레귤러" pitchFamily="50" charset="-127"/>
              <a:ea typeface="소요단풍체 레귤러" pitchFamily="50" charset="-127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4456" y="1590675"/>
            <a:ext cx="3524250" cy="2914650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1246" y="1086928"/>
            <a:ext cx="6107353" cy="31156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1246" y="4202620"/>
            <a:ext cx="6107353" cy="19543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그림 13" descr="스크린샷, 만화 영화, 그래픽, 디자인이(가) 표시된 사진&#10;&#10;자동 생성된 설명">
            <a:extLst>
              <a:ext uri="{FF2B5EF4-FFF2-40B4-BE49-F238E27FC236}">
                <a16:creationId xmlns:a16="http://schemas.microsoft.com/office/drawing/2014/main" xmlns="" id="{A824A46C-AF6B-22F8-860C-8840C49498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89164" y="6082517"/>
            <a:ext cx="1384300" cy="660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1880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0478C350-3C57-0F3B-1EE4-76737C3564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>
            <a:extLst>
              <a:ext uri="{FF2B5EF4-FFF2-40B4-BE49-F238E27FC236}">
                <a16:creationId xmlns="" xmlns:a16="http://schemas.microsoft.com/office/drawing/2014/main" id="{73B00CA3-673E-6525-673C-0FD17D20D9F2}"/>
              </a:ext>
            </a:extLst>
          </p:cNvPr>
          <p:cNvSpPr/>
          <p:nvPr/>
        </p:nvSpPr>
        <p:spPr>
          <a:xfrm>
            <a:off x="358180" y="348456"/>
            <a:ext cx="11475640" cy="6161087"/>
          </a:xfrm>
          <a:prstGeom prst="roundRect">
            <a:avLst>
              <a:gd name="adj" fmla="val 8815"/>
            </a:avLst>
          </a:prstGeom>
          <a:solidFill>
            <a:schemeClr val="bg1"/>
          </a:solidFill>
          <a:ln>
            <a:noFill/>
          </a:ln>
          <a:effectLst>
            <a:outerShdw blurRad="865687" dist="50800" dir="5400000" sx="42394" sy="42394" algn="ctr" rotWithShape="0">
              <a:srgbClr val="000000"/>
            </a:out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14" name="그림 13" descr="스크린샷, 만화 영화, 그래픽, 디자인이(가) 표시된 사진&#10;&#10;자동 생성된 설명">
            <a:extLst>
              <a:ext uri="{FF2B5EF4-FFF2-40B4-BE49-F238E27FC236}">
                <a16:creationId xmlns="" xmlns:a16="http://schemas.microsoft.com/office/drawing/2014/main" id="{70C6FB86-1B8D-4DB6-9539-42CBC5BF82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55300" y="6045200"/>
            <a:ext cx="1384300" cy="66037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6E274E0B-82F0-BD4F-BBCE-E331FDA54071}"/>
              </a:ext>
            </a:extLst>
          </p:cNvPr>
          <p:cNvSpPr txBox="1"/>
          <p:nvPr/>
        </p:nvSpPr>
        <p:spPr>
          <a:xfrm>
            <a:off x="725447" y="763441"/>
            <a:ext cx="76082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000" b="1" dirty="0">
                <a:solidFill>
                  <a:srgbClr val="7F8D70"/>
                </a:solidFill>
                <a:latin typeface="소요단풍체 레귤러" pitchFamily="50" charset="-127"/>
                <a:ea typeface="소요단풍체 레귤러" pitchFamily="50" charset="-127"/>
              </a:rPr>
              <a:t>Implementation </a:t>
            </a:r>
            <a:r>
              <a:rPr kumimoji="1" lang="en-US" altLang="ko-KR" sz="4000" b="1" dirty="0" smtClean="0">
                <a:solidFill>
                  <a:srgbClr val="7F8D70"/>
                </a:solidFill>
                <a:latin typeface="소요단풍체 레귤러" pitchFamily="50" charset="-127"/>
                <a:ea typeface="소요단풍체 레귤러" pitchFamily="50" charset="-127"/>
              </a:rPr>
              <a:t>Failed</a:t>
            </a:r>
            <a:r>
              <a:rPr kumimoji="1" lang="en-US" altLang="ko-KR" sz="1400" b="1" dirty="0" smtClean="0">
                <a:solidFill>
                  <a:srgbClr val="7F8D70"/>
                </a:solidFill>
                <a:latin typeface="소요단풍체 레귤러" pitchFamily="50" charset="-127"/>
                <a:ea typeface="소요단풍체 레귤러" pitchFamily="50" charset="-127"/>
              </a:rPr>
              <a:t>(</a:t>
            </a:r>
            <a:r>
              <a:rPr kumimoji="1" lang="ko-KR" altLang="en-US" sz="1400" b="1" dirty="0" smtClean="0">
                <a:solidFill>
                  <a:srgbClr val="7F8D70"/>
                </a:solidFill>
                <a:latin typeface="소요단풍체 레귤러" pitchFamily="50" charset="-127"/>
                <a:ea typeface="소요단풍체 레귤러" pitchFamily="50" charset="-127"/>
              </a:rPr>
              <a:t>보완 </a:t>
            </a:r>
            <a:r>
              <a:rPr kumimoji="1" lang="ko-KR" altLang="en-US" sz="1400" b="1" dirty="0" err="1" smtClean="0">
                <a:solidFill>
                  <a:srgbClr val="7F8D70"/>
                </a:solidFill>
                <a:latin typeface="소요단풍체 레귤러" pitchFamily="50" charset="-127"/>
                <a:ea typeface="소요단풍체 레귤러" pitchFamily="50" charset="-127"/>
              </a:rPr>
              <a:t>진행중</a:t>
            </a:r>
            <a:r>
              <a:rPr kumimoji="1" lang="en-US" altLang="ko-KR" sz="1400" b="1" dirty="0" smtClean="0">
                <a:solidFill>
                  <a:srgbClr val="7F8D70"/>
                </a:solidFill>
                <a:latin typeface="소요단풍체 레귤러" pitchFamily="50" charset="-127"/>
                <a:ea typeface="소요단풍체 레귤러" pitchFamily="50" charset="-127"/>
              </a:rPr>
              <a:t>)</a:t>
            </a:r>
            <a:endParaRPr kumimoji="1" lang="en-US" altLang="ko-KR" sz="1400" b="1" dirty="0">
              <a:solidFill>
                <a:srgbClr val="7F8D70"/>
              </a:solidFill>
              <a:latin typeface="소요단풍체 레귤러" pitchFamily="50" charset="-127"/>
              <a:ea typeface="소요단풍체 레귤러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C26C091F-2089-694C-3829-D2667A343A80}"/>
              </a:ext>
            </a:extLst>
          </p:cNvPr>
          <p:cNvSpPr txBox="1"/>
          <p:nvPr/>
        </p:nvSpPr>
        <p:spPr>
          <a:xfrm>
            <a:off x="8394702" y="1883032"/>
            <a:ext cx="1155700" cy="3427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100%</a:t>
            </a:r>
            <a:endParaRPr kumimoji="1" lang="ko-KR" altLang="en-US" sz="1200" dirty="0">
              <a:solidFill>
                <a:schemeClr val="bg1"/>
              </a:solidFill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="" xmlns:a16="http://schemas.microsoft.com/office/drawing/2014/main" id="{26906FDA-F7DF-4EFC-0FE3-281B574DBDD6}"/>
              </a:ext>
            </a:extLst>
          </p:cNvPr>
          <p:cNvSpPr/>
          <p:nvPr/>
        </p:nvSpPr>
        <p:spPr>
          <a:xfrm>
            <a:off x="865081" y="1695419"/>
            <a:ext cx="3221725" cy="1882513"/>
          </a:xfrm>
          <a:prstGeom prst="roundRect">
            <a:avLst/>
          </a:prstGeom>
          <a:gradFill flip="none" rotWithShape="1">
            <a:gsLst>
              <a:gs pos="0">
                <a:srgbClr val="ABB7A5">
                  <a:tint val="66000"/>
                  <a:satMod val="160000"/>
                </a:srgbClr>
              </a:gs>
              <a:gs pos="50000">
                <a:srgbClr val="ABB7A5">
                  <a:tint val="44500"/>
                  <a:satMod val="160000"/>
                </a:srgbClr>
              </a:gs>
              <a:gs pos="100000">
                <a:srgbClr val="ABB7A5">
                  <a:tint val="23500"/>
                  <a:satMod val="160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solidFill>
              <a:srgbClr val="ABB7A5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="" xmlns:a16="http://schemas.microsoft.com/office/drawing/2014/main" id="{66F9500E-3C72-E798-3C1F-342C3DD8BA68}"/>
              </a:ext>
            </a:extLst>
          </p:cNvPr>
          <p:cNvSpPr/>
          <p:nvPr/>
        </p:nvSpPr>
        <p:spPr>
          <a:xfrm>
            <a:off x="4485137" y="1695418"/>
            <a:ext cx="3221725" cy="4153753"/>
          </a:xfrm>
          <a:prstGeom prst="roundRect">
            <a:avLst>
              <a:gd name="adj" fmla="val 10512"/>
            </a:avLst>
          </a:prstGeom>
          <a:gradFill flip="none" rotWithShape="1">
            <a:gsLst>
              <a:gs pos="0">
                <a:srgbClr val="ABB7A5">
                  <a:tint val="66000"/>
                  <a:satMod val="160000"/>
                </a:srgbClr>
              </a:gs>
              <a:gs pos="50000">
                <a:srgbClr val="ABB7A5">
                  <a:tint val="44500"/>
                  <a:satMod val="160000"/>
                </a:srgbClr>
              </a:gs>
              <a:gs pos="100000">
                <a:srgbClr val="ABB7A5">
                  <a:tint val="23500"/>
                  <a:satMod val="160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solidFill>
              <a:srgbClr val="ABB7A5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="" xmlns:a16="http://schemas.microsoft.com/office/drawing/2014/main" id="{B0922BCB-BB65-352B-0C4B-9AA56FDCCE2F}"/>
              </a:ext>
            </a:extLst>
          </p:cNvPr>
          <p:cNvSpPr/>
          <p:nvPr/>
        </p:nvSpPr>
        <p:spPr>
          <a:xfrm>
            <a:off x="8105193" y="1695419"/>
            <a:ext cx="3221725" cy="1733581"/>
          </a:xfrm>
          <a:prstGeom prst="roundRect">
            <a:avLst/>
          </a:prstGeom>
          <a:gradFill flip="none" rotWithShape="1">
            <a:gsLst>
              <a:gs pos="0">
                <a:srgbClr val="ABB7A5">
                  <a:tint val="66000"/>
                  <a:satMod val="160000"/>
                </a:srgbClr>
              </a:gs>
              <a:gs pos="50000">
                <a:srgbClr val="ABB7A5">
                  <a:tint val="44500"/>
                  <a:satMod val="160000"/>
                </a:srgbClr>
              </a:gs>
              <a:gs pos="100000">
                <a:srgbClr val="ABB7A5">
                  <a:tint val="23500"/>
                  <a:satMod val="160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solidFill>
              <a:srgbClr val="ABB7A5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FF8DEDA8-BF8D-7937-6DB6-308742E33C9D}"/>
              </a:ext>
            </a:extLst>
          </p:cNvPr>
          <p:cNvSpPr txBox="1"/>
          <p:nvPr/>
        </p:nvSpPr>
        <p:spPr>
          <a:xfrm>
            <a:off x="865080" y="1883032"/>
            <a:ext cx="3221725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b="1" dirty="0">
                <a:solidFill>
                  <a:schemeClr val="bg2">
                    <a:lumMod val="50000"/>
                  </a:schemeClr>
                </a:solidFill>
                <a:latin typeface="소요단풍체 볼드" pitchFamily="50" charset="-127"/>
                <a:ea typeface="소요단풍체 볼드" pitchFamily="50" charset="-127"/>
              </a:rPr>
              <a:t>노래 추천 </a:t>
            </a:r>
            <a:endParaRPr kumimoji="1" lang="en-US" altLang="ko-KR" b="1" dirty="0">
              <a:solidFill>
                <a:schemeClr val="bg2">
                  <a:lumMod val="50000"/>
                </a:schemeClr>
              </a:solidFill>
              <a:latin typeface="소요단풍체 볼드" pitchFamily="50" charset="-127"/>
              <a:ea typeface="소요단풍체 볼드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655873E0-3979-4DC9-10BE-FE5225BD11C0}"/>
              </a:ext>
            </a:extLst>
          </p:cNvPr>
          <p:cNvSpPr txBox="1"/>
          <p:nvPr/>
        </p:nvSpPr>
        <p:spPr>
          <a:xfrm>
            <a:off x="8497319" y="1879557"/>
            <a:ext cx="2437471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b="1" dirty="0">
                <a:solidFill>
                  <a:schemeClr val="bg2">
                    <a:lumMod val="50000"/>
                  </a:schemeClr>
                </a:solidFill>
                <a:latin typeface="소요단풍체 볼드" pitchFamily="50" charset="-127"/>
                <a:ea typeface="소요단풍체 볼드" pitchFamily="50" charset="-127"/>
              </a:rPr>
              <a:t>아이디 찾기</a:t>
            </a:r>
            <a:endParaRPr kumimoji="1" lang="en-US" altLang="ko-KR" b="1" dirty="0">
              <a:solidFill>
                <a:schemeClr val="bg2">
                  <a:lumMod val="50000"/>
                </a:schemeClr>
              </a:solidFill>
              <a:latin typeface="소요단풍체 볼드" pitchFamily="50" charset="-127"/>
              <a:ea typeface="소요단풍체 볼드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1430B10B-DC74-5AD6-C98B-3D3AE3640C77}"/>
              </a:ext>
            </a:extLst>
          </p:cNvPr>
          <p:cNvSpPr txBox="1"/>
          <p:nvPr/>
        </p:nvSpPr>
        <p:spPr>
          <a:xfrm>
            <a:off x="1039735" y="2552245"/>
            <a:ext cx="2818587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400" dirty="0">
                <a:solidFill>
                  <a:srgbClr val="FF0000"/>
                </a:solidFill>
                <a:latin typeface="소요단풍체 레귤러" pitchFamily="50" charset="-127"/>
                <a:ea typeface="소요단풍체 레귤러" pitchFamily="50" charset="-127"/>
                <a:sym typeface="Wingdings" pitchFamily="2" charset="2"/>
              </a:rPr>
              <a:t>-</a:t>
            </a:r>
            <a:r>
              <a:rPr kumimoji="1" lang="ko-KR" altLang="en-US" sz="1400" dirty="0">
                <a:solidFill>
                  <a:srgbClr val="FF0000"/>
                </a:solidFill>
                <a:latin typeface="소요단풍체 레귤러" pitchFamily="50" charset="-127"/>
                <a:ea typeface="소요단풍체 레귤러" pitchFamily="50" charset="-127"/>
                <a:sym typeface="Wingdings" pitchFamily="2" charset="2"/>
              </a:rPr>
              <a:t> 카테고리</a:t>
            </a:r>
            <a:r>
              <a:rPr kumimoji="1" lang="en-US" altLang="ko-KR" sz="1400" dirty="0">
                <a:solidFill>
                  <a:srgbClr val="FF0000"/>
                </a:solidFill>
                <a:latin typeface="소요단풍체 레귤러" pitchFamily="50" charset="-127"/>
                <a:ea typeface="소요단풍체 레귤러" pitchFamily="50" charset="-127"/>
                <a:sym typeface="Wingdings" pitchFamily="2" charset="2"/>
              </a:rPr>
              <a:t>(</a:t>
            </a:r>
            <a:r>
              <a:rPr kumimoji="1" lang="ko-KR" altLang="en-US" sz="1400" dirty="0">
                <a:solidFill>
                  <a:srgbClr val="FF0000"/>
                </a:solidFill>
                <a:latin typeface="소요단풍체 레귤러" pitchFamily="50" charset="-127"/>
                <a:ea typeface="소요단풍체 레귤러" pitchFamily="50" charset="-127"/>
                <a:sym typeface="Wingdings" pitchFamily="2" charset="2"/>
              </a:rPr>
              <a:t>요가</a:t>
            </a:r>
            <a:r>
              <a:rPr kumimoji="1" lang="en-US" altLang="ko-KR" sz="1400" dirty="0">
                <a:solidFill>
                  <a:srgbClr val="FF0000"/>
                </a:solidFill>
                <a:latin typeface="소요단풍체 레귤러" pitchFamily="50" charset="-127"/>
                <a:ea typeface="소요단풍체 레귤러" pitchFamily="50" charset="-127"/>
                <a:sym typeface="Wingdings" pitchFamily="2" charset="2"/>
              </a:rPr>
              <a:t>,</a:t>
            </a:r>
            <a:r>
              <a:rPr kumimoji="1" lang="ko-KR" altLang="en-US" sz="1400" dirty="0">
                <a:solidFill>
                  <a:srgbClr val="FF0000"/>
                </a:solidFill>
                <a:latin typeface="소요단풍체 레귤러" pitchFamily="50" charset="-127"/>
                <a:ea typeface="소요단풍체 레귤러" pitchFamily="50" charset="-127"/>
                <a:sym typeface="Wingdings" pitchFamily="2" charset="2"/>
              </a:rPr>
              <a:t> 수영</a:t>
            </a:r>
            <a:r>
              <a:rPr kumimoji="1" lang="en-US" altLang="ko-KR" sz="1400" dirty="0">
                <a:solidFill>
                  <a:srgbClr val="FF0000"/>
                </a:solidFill>
                <a:latin typeface="소요단풍체 레귤러" pitchFamily="50" charset="-127"/>
                <a:ea typeface="소요단풍체 레귤러" pitchFamily="50" charset="-127"/>
                <a:sym typeface="Wingdings" pitchFamily="2" charset="2"/>
              </a:rPr>
              <a:t>,</a:t>
            </a:r>
            <a:r>
              <a:rPr kumimoji="1" lang="ko-KR" altLang="en-US" sz="1400" dirty="0">
                <a:solidFill>
                  <a:srgbClr val="FF0000"/>
                </a:solidFill>
                <a:latin typeface="소요단풍체 레귤러" pitchFamily="50" charset="-127"/>
                <a:ea typeface="소요단풍체 레귤러" pitchFamily="50" charset="-127"/>
                <a:sym typeface="Wingdings" pitchFamily="2" charset="2"/>
              </a:rPr>
              <a:t> 헬스</a:t>
            </a:r>
            <a:r>
              <a:rPr kumimoji="1" lang="en-US" altLang="ko-KR" sz="1400" dirty="0">
                <a:solidFill>
                  <a:srgbClr val="FF0000"/>
                </a:solidFill>
                <a:latin typeface="소요단풍체 레귤러" pitchFamily="50" charset="-127"/>
                <a:ea typeface="소요단풍체 레귤러" pitchFamily="50" charset="-127"/>
                <a:sym typeface="Wingdings" pitchFamily="2" charset="2"/>
              </a:rPr>
              <a:t>)</a:t>
            </a:r>
            <a:r>
              <a:rPr kumimoji="1" lang="ko-KR" altLang="en-US" sz="1400" dirty="0">
                <a:solidFill>
                  <a:srgbClr val="FF0000"/>
                </a:solidFill>
                <a:latin typeface="소요단풍체 레귤러" pitchFamily="50" charset="-127"/>
                <a:ea typeface="소요단풍체 레귤러" pitchFamily="50" charset="-127"/>
                <a:sym typeface="Wingdings" pitchFamily="2" charset="2"/>
              </a:rPr>
              <a:t> 선택 시</a:t>
            </a:r>
            <a:r>
              <a:rPr kumimoji="1" lang="en-US" altLang="ko-KR" sz="1400" dirty="0" smtClean="0">
                <a:solidFill>
                  <a:srgbClr val="FF0000"/>
                </a:solidFill>
                <a:latin typeface="소요단풍체 레귤러" pitchFamily="50" charset="-127"/>
                <a:ea typeface="소요단풍체 레귤러" pitchFamily="50" charset="-127"/>
                <a:sym typeface="Wingdings" pitchFamily="2" charset="2"/>
              </a:rPr>
              <a:t>, </a:t>
            </a:r>
            <a:r>
              <a:rPr kumimoji="1" lang="ko-KR" altLang="en-US" sz="1400" dirty="0" smtClean="0">
                <a:solidFill>
                  <a:srgbClr val="FF0000"/>
                </a:solidFill>
                <a:latin typeface="소요단풍체 레귤러" pitchFamily="50" charset="-127"/>
                <a:ea typeface="소요단풍체 레귤러" pitchFamily="50" charset="-127"/>
                <a:sym typeface="Wingdings" pitchFamily="2" charset="2"/>
              </a:rPr>
              <a:t>페이지 </a:t>
            </a:r>
            <a:r>
              <a:rPr kumimoji="1" lang="ko-KR" altLang="en-US" sz="1400" dirty="0">
                <a:solidFill>
                  <a:srgbClr val="FF0000"/>
                </a:solidFill>
                <a:latin typeface="소요단풍체 레귤러" pitchFamily="50" charset="-127"/>
                <a:ea typeface="소요단풍체 레귤러" pitchFamily="50" charset="-127"/>
                <a:sym typeface="Wingdings" pitchFamily="2" charset="2"/>
              </a:rPr>
              <a:t>처리 실패</a:t>
            </a:r>
            <a:endParaRPr kumimoji="1" lang="en-US" altLang="ko-KR" sz="1400" dirty="0">
              <a:solidFill>
                <a:srgbClr val="FF0000"/>
              </a:solidFill>
              <a:latin typeface="소요단풍체 레귤러" pitchFamily="50" charset="-127"/>
              <a:ea typeface="소요단풍체 레귤러" pitchFamily="50" charset="-127"/>
              <a:sym typeface="Wingdings" pitchFamily="2" charset="2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2B7DCFC4-64AD-85A1-9381-A64870E8CD0F}"/>
              </a:ext>
            </a:extLst>
          </p:cNvPr>
          <p:cNvSpPr txBox="1"/>
          <p:nvPr/>
        </p:nvSpPr>
        <p:spPr>
          <a:xfrm>
            <a:off x="8333675" y="2552245"/>
            <a:ext cx="2818587" cy="10618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400" dirty="0">
                <a:solidFill>
                  <a:srgbClr val="FF0000"/>
                </a:solidFill>
                <a:latin typeface="소요단풍체 레귤러" pitchFamily="50" charset="-127"/>
                <a:ea typeface="소요단풍체 레귤러" pitchFamily="50" charset="-127"/>
                <a:sym typeface="Wingdings" pitchFamily="2" charset="2"/>
              </a:rPr>
              <a:t>-</a:t>
            </a:r>
            <a:r>
              <a:rPr kumimoji="1" lang="ko-KR" altLang="en-US" sz="1400" dirty="0">
                <a:solidFill>
                  <a:srgbClr val="FF0000"/>
                </a:solidFill>
                <a:latin typeface="소요단풍체 레귤러" pitchFamily="50" charset="-127"/>
                <a:ea typeface="소요단풍체 레귤러" pitchFamily="50" charset="-127"/>
                <a:sym typeface="Wingdings" pitchFamily="2" charset="2"/>
              </a:rPr>
              <a:t> 핸드폰 번호가 겹치는 회원 존재 시</a:t>
            </a:r>
            <a:r>
              <a:rPr kumimoji="1" lang="en-US" altLang="ko-KR" sz="1400" dirty="0">
                <a:solidFill>
                  <a:srgbClr val="FF0000"/>
                </a:solidFill>
                <a:latin typeface="소요단풍체 레귤러" pitchFamily="50" charset="-127"/>
                <a:ea typeface="소요단풍체 레귤러" pitchFamily="50" charset="-127"/>
                <a:sym typeface="Wingdings" pitchFamily="2" charset="2"/>
              </a:rPr>
              <a:t>,</a:t>
            </a:r>
            <a:r>
              <a:rPr kumimoji="1" lang="ko-KR" altLang="en-US" sz="1400" dirty="0">
                <a:solidFill>
                  <a:srgbClr val="FF0000"/>
                </a:solidFill>
                <a:latin typeface="소요단풍체 레귤러" pitchFamily="50" charset="-127"/>
                <a:ea typeface="소요단풍체 레귤러" pitchFamily="50" charset="-127"/>
                <a:sym typeface="Wingdings" pitchFamily="2" charset="2"/>
              </a:rPr>
              <a:t> 아이디 찾기 불가</a:t>
            </a:r>
            <a:endParaRPr kumimoji="1" lang="en-US" altLang="ko-KR" sz="1400" dirty="0">
              <a:solidFill>
                <a:srgbClr val="FF0000"/>
              </a:solidFill>
              <a:latin typeface="소요단풍체 레귤러" pitchFamily="50" charset="-127"/>
              <a:ea typeface="소요단풍체 레귤러" pitchFamily="50" charset="-127"/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endParaRPr kumimoji="1" lang="en-US" altLang="ko-KR" sz="1400" dirty="0">
              <a:solidFill>
                <a:srgbClr val="FF0000"/>
              </a:solidFill>
              <a:latin typeface="NanumSquareRoundOTF Regular" panose="020B0600000101010101" pitchFamily="34" charset="-127"/>
              <a:ea typeface="NanumSquareRoundOTF Regular" panose="020B0600000101010101" pitchFamily="34" charset="-127"/>
              <a:sym typeface="Wingdings" pitchFamily="2" charset="2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="" xmlns:a16="http://schemas.microsoft.com/office/drawing/2014/main" id="{DDC12FCC-958F-760D-3086-132A6F525E0E}"/>
              </a:ext>
            </a:extLst>
          </p:cNvPr>
          <p:cNvSpPr/>
          <p:nvPr/>
        </p:nvSpPr>
        <p:spPr>
          <a:xfrm>
            <a:off x="865080" y="3807068"/>
            <a:ext cx="3221725" cy="2099878"/>
          </a:xfrm>
          <a:prstGeom prst="roundRect">
            <a:avLst/>
          </a:prstGeom>
          <a:gradFill flip="none" rotWithShape="1">
            <a:gsLst>
              <a:gs pos="0">
                <a:srgbClr val="ABB7A5">
                  <a:tint val="66000"/>
                  <a:satMod val="160000"/>
                </a:srgbClr>
              </a:gs>
              <a:gs pos="50000">
                <a:srgbClr val="ABB7A5">
                  <a:tint val="44500"/>
                  <a:satMod val="160000"/>
                </a:srgbClr>
              </a:gs>
              <a:gs pos="100000">
                <a:srgbClr val="ABB7A5">
                  <a:tint val="23500"/>
                  <a:satMod val="160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solidFill>
              <a:srgbClr val="ABB7A5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331AEC5F-F6C8-E823-50D4-AAD3D74DC0F4}"/>
              </a:ext>
            </a:extLst>
          </p:cNvPr>
          <p:cNvSpPr txBox="1"/>
          <p:nvPr/>
        </p:nvSpPr>
        <p:spPr>
          <a:xfrm>
            <a:off x="1152235" y="3977865"/>
            <a:ext cx="2593588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b="1" dirty="0">
                <a:solidFill>
                  <a:schemeClr val="bg2">
                    <a:lumMod val="50000"/>
                  </a:schemeClr>
                </a:solidFill>
                <a:latin typeface="소요단풍체 볼드" pitchFamily="50" charset="-127"/>
                <a:ea typeface="소요단풍체 볼드" pitchFamily="50" charset="-127"/>
              </a:rPr>
              <a:t>회원 검색 </a:t>
            </a:r>
            <a:endParaRPr kumimoji="1" lang="en-US" altLang="ko-KR" b="1" dirty="0">
              <a:solidFill>
                <a:schemeClr val="bg2">
                  <a:lumMod val="50000"/>
                </a:schemeClr>
              </a:solidFill>
              <a:latin typeface="소요단풍체 볼드" pitchFamily="50" charset="-127"/>
              <a:ea typeface="소요단풍체 볼드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009E567D-B3AD-969F-5DE7-16BFB26AF439}"/>
              </a:ext>
            </a:extLst>
          </p:cNvPr>
          <p:cNvSpPr txBox="1"/>
          <p:nvPr/>
        </p:nvSpPr>
        <p:spPr>
          <a:xfrm>
            <a:off x="1039735" y="4647079"/>
            <a:ext cx="2818587" cy="10618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400" dirty="0">
                <a:solidFill>
                  <a:srgbClr val="FF0000"/>
                </a:solidFill>
                <a:latin typeface="소요단풍체 레귤러" pitchFamily="50" charset="-127"/>
                <a:ea typeface="소요단풍체 레귤러" pitchFamily="50" charset="-127"/>
                <a:sym typeface="Wingdings" pitchFamily="2" charset="2"/>
              </a:rPr>
              <a:t>-</a:t>
            </a:r>
            <a:r>
              <a:rPr kumimoji="1" lang="ko-KR" altLang="en-US" sz="1400" dirty="0">
                <a:solidFill>
                  <a:srgbClr val="FF0000"/>
                </a:solidFill>
                <a:latin typeface="소요단풍체 레귤러" pitchFamily="50" charset="-127"/>
                <a:ea typeface="소요단풍체 레귤러" pitchFamily="50" charset="-127"/>
                <a:sym typeface="Wingdings" pitchFamily="2" charset="2"/>
              </a:rPr>
              <a:t> 회원 검색 시</a:t>
            </a:r>
            <a:r>
              <a:rPr kumimoji="1" lang="en-US" altLang="ko-KR" sz="1400" dirty="0">
                <a:solidFill>
                  <a:srgbClr val="FF0000"/>
                </a:solidFill>
                <a:latin typeface="소요단풍체 레귤러" pitchFamily="50" charset="-127"/>
                <a:ea typeface="소요단풍체 레귤러" pitchFamily="50" charset="-127"/>
                <a:sym typeface="Wingdings" pitchFamily="2" charset="2"/>
              </a:rPr>
              <a:t>,</a:t>
            </a:r>
            <a:r>
              <a:rPr kumimoji="1" lang="ko-KR" altLang="en-US" sz="1400" dirty="0">
                <a:solidFill>
                  <a:srgbClr val="FF0000"/>
                </a:solidFill>
                <a:latin typeface="소요단풍체 레귤러" pitchFamily="50" charset="-127"/>
                <a:ea typeface="소요단풍체 레귤러" pitchFamily="50" charset="-127"/>
                <a:sym typeface="Wingdings" pitchFamily="2" charset="2"/>
              </a:rPr>
              <a:t> 순위 고정으로 인한 순위 변동 불가 </a:t>
            </a:r>
            <a:endParaRPr kumimoji="1" lang="en-US" altLang="ko-KR" sz="1400" dirty="0">
              <a:solidFill>
                <a:srgbClr val="FF0000"/>
              </a:solidFill>
              <a:latin typeface="소요단풍체 레귤러" pitchFamily="50" charset="-127"/>
              <a:ea typeface="소요단풍체 레귤러" pitchFamily="50" charset="-127"/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400" dirty="0">
                <a:solidFill>
                  <a:srgbClr val="FF0000"/>
                </a:solidFill>
                <a:latin typeface="소요단풍체 레귤러" pitchFamily="50" charset="-127"/>
                <a:ea typeface="소요단풍체 레귤러" pitchFamily="50" charset="-127"/>
                <a:sym typeface="Wingdings" pitchFamily="2" charset="2"/>
              </a:rPr>
              <a:t>-</a:t>
            </a:r>
            <a:r>
              <a:rPr kumimoji="1" lang="ko-KR" altLang="en-US" sz="1400" dirty="0">
                <a:solidFill>
                  <a:srgbClr val="FF0000"/>
                </a:solidFill>
                <a:latin typeface="소요단풍체 레귤러" pitchFamily="50" charset="-127"/>
                <a:ea typeface="소요단풍체 레귤러" pitchFamily="50" charset="-127"/>
                <a:sym typeface="Wingdings" pitchFamily="2" charset="2"/>
              </a:rPr>
              <a:t> 페이지 처리 실패</a:t>
            </a:r>
            <a:endParaRPr kumimoji="1" lang="en-US" altLang="ko-KR" sz="1400" dirty="0">
              <a:solidFill>
                <a:srgbClr val="FF0000"/>
              </a:solidFill>
              <a:latin typeface="소요단풍체 레귤러" pitchFamily="50" charset="-127"/>
              <a:ea typeface="소요단풍체 레귤러" pitchFamily="50" charset="-127"/>
              <a:sym typeface="Wingdings" pitchFamily="2" charset="2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A8BD6B5B-CA70-63A0-113F-AAB6898EF0B5}"/>
              </a:ext>
            </a:extLst>
          </p:cNvPr>
          <p:cNvSpPr txBox="1"/>
          <p:nvPr/>
        </p:nvSpPr>
        <p:spPr>
          <a:xfrm>
            <a:off x="4877264" y="1879557"/>
            <a:ext cx="2437471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b="1" dirty="0">
                <a:solidFill>
                  <a:schemeClr val="bg2">
                    <a:lumMod val="50000"/>
                  </a:schemeClr>
                </a:solidFill>
                <a:latin typeface="소요단풍체 볼드" pitchFamily="50" charset="-127"/>
                <a:ea typeface="소요단풍체 볼드" pitchFamily="50" charset="-127"/>
              </a:rPr>
              <a:t>회원 미니홈피 </a:t>
            </a:r>
            <a:endParaRPr kumimoji="1" lang="en-US" altLang="ko-KR" b="1" dirty="0">
              <a:solidFill>
                <a:schemeClr val="bg2">
                  <a:lumMod val="50000"/>
                </a:schemeClr>
              </a:solidFill>
              <a:latin typeface="소요단풍체 볼드" pitchFamily="50" charset="-127"/>
              <a:ea typeface="소요단풍체 볼드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F5350593-F44E-F894-6394-B9EC887FAE0E}"/>
              </a:ext>
            </a:extLst>
          </p:cNvPr>
          <p:cNvSpPr txBox="1"/>
          <p:nvPr/>
        </p:nvSpPr>
        <p:spPr>
          <a:xfrm>
            <a:off x="4713620" y="2552245"/>
            <a:ext cx="2818587" cy="32928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400" dirty="0">
                <a:solidFill>
                  <a:srgbClr val="FF0000"/>
                </a:solidFill>
                <a:latin typeface="소요단풍체 레귤러" pitchFamily="50" charset="-127"/>
                <a:ea typeface="소요단풍체 레귤러" pitchFamily="50" charset="-127"/>
                <a:sym typeface="Wingdings" pitchFamily="2" charset="2"/>
              </a:rPr>
              <a:t>-</a:t>
            </a:r>
            <a:r>
              <a:rPr kumimoji="1" lang="ko-KR" altLang="en-US" sz="1400" dirty="0">
                <a:solidFill>
                  <a:srgbClr val="FF0000"/>
                </a:solidFill>
                <a:latin typeface="소요단풍체 레귤러" pitchFamily="50" charset="-127"/>
                <a:ea typeface="소요단풍체 레귤러" pitchFamily="50" charset="-127"/>
                <a:sym typeface="Wingdings" pitchFamily="2" charset="2"/>
              </a:rPr>
              <a:t> 총 방문자 수 구현 실패</a:t>
            </a:r>
            <a:endParaRPr kumimoji="1" lang="en-US" altLang="ko-KR" sz="1400" dirty="0">
              <a:solidFill>
                <a:srgbClr val="FF0000"/>
              </a:solidFill>
              <a:latin typeface="소요단풍체 레귤러" pitchFamily="50" charset="-127"/>
              <a:ea typeface="소요단풍체 레귤러" pitchFamily="50" charset="-127"/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400" dirty="0">
                <a:solidFill>
                  <a:srgbClr val="FF0000"/>
                </a:solidFill>
                <a:latin typeface="소요단풍체 레귤러" pitchFamily="50" charset="-127"/>
                <a:ea typeface="소요단풍체 레귤러" pitchFamily="50" charset="-127"/>
                <a:sym typeface="Wingdings" pitchFamily="2" charset="2"/>
              </a:rPr>
              <a:t>-</a:t>
            </a:r>
            <a:r>
              <a:rPr kumimoji="1" lang="ko-KR" altLang="en-US" sz="1400" dirty="0">
                <a:solidFill>
                  <a:srgbClr val="FF0000"/>
                </a:solidFill>
                <a:latin typeface="소요단풍체 레귤러" pitchFamily="50" charset="-127"/>
                <a:ea typeface="소요단풍체 레귤러" pitchFamily="50" charset="-127"/>
                <a:sym typeface="Wingdings" pitchFamily="2" charset="2"/>
              </a:rPr>
              <a:t> 페이지 </a:t>
            </a:r>
            <a:r>
              <a:rPr kumimoji="1" lang="ko-KR" altLang="en-US" sz="1400" dirty="0" err="1">
                <a:solidFill>
                  <a:srgbClr val="FF0000"/>
                </a:solidFill>
                <a:latin typeface="소요단풍체 레귤러" pitchFamily="50" charset="-127"/>
                <a:ea typeface="소요단풍체 레귤러" pitchFamily="50" charset="-127"/>
                <a:sym typeface="Wingdings" pitchFamily="2" charset="2"/>
              </a:rPr>
              <a:t>새로고침</a:t>
            </a:r>
            <a:r>
              <a:rPr kumimoji="1" lang="ko-KR" altLang="en-US" sz="1400" dirty="0">
                <a:solidFill>
                  <a:srgbClr val="FF0000"/>
                </a:solidFill>
                <a:latin typeface="소요단풍체 레귤러" pitchFamily="50" charset="-127"/>
                <a:ea typeface="소요단풍체 레귤러" pitchFamily="50" charset="-127"/>
                <a:sym typeface="Wingdings" pitchFamily="2" charset="2"/>
              </a:rPr>
              <a:t> 시</a:t>
            </a:r>
            <a:r>
              <a:rPr kumimoji="1" lang="en-US" altLang="ko-KR" sz="1400" dirty="0">
                <a:solidFill>
                  <a:srgbClr val="FF0000"/>
                </a:solidFill>
                <a:latin typeface="소요단풍체 레귤러" pitchFamily="50" charset="-127"/>
                <a:ea typeface="소요단풍체 레귤러" pitchFamily="50" charset="-127"/>
                <a:sym typeface="Wingdings" pitchFamily="2" charset="2"/>
              </a:rPr>
              <a:t>,</a:t>
            </a:r>
            <a:r>
              <a:rPr kumimoji="1" lang="ko-KR" altLang="en-US" sz="1400" dirty="0">
                <a:solidFill>
                  <a:srgbClr val="FF0000"/>
                </a:solidFill>
                <a:latin typeface="소요단풍체 레귤러" pitchFamily="50" charset="-127"/>
                <a:ea typeface="소요단풍체 레귤러" pitchFamily="50" charset="-127"/>
                <a:sym typeface="Wingdings" pitchFamily="2" charset="2"/>
              </a:rPr>
              <a:t> 방문자 수 증가 해결 실패</a:t>
            </a:r>
            <a:endParaRPr kumimoji="1" lang="en-US" altLang="ko-KR" sz="1400" dirty="0">
              <a:solidFill>
                <a:srgbClr val="FF0000"/>
              </a:solidFill>
              <a:latin typeface="소요단풍체 레귤러" pitchFamily="50" charset="-127"/>
              <a:ea typeface="소요단풍체 레귤러" pitchFamily="50" charset="-127"/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400" dirty="0">
                <a:solidFill>
                  <a:srgbClr val="FF0000"/>
                </a:solidFill>
                <a:latin typeface="소요단풍체 레귤러" pitchFamily="50" charset="-127"/>
                <a:ea typeface="소요단풍체 레귤러" pitchFamily="50" charset="-127"/>
                <a:sym typeface="Wingdings" pitchFamily="2" charset="2"/>
              </a:rPr>
              <a:t>-</a:t>
            </a:r>
            <a:r>
              <a:rPr kumimoji="1" lang="ko-KR" altLang="en-US" sz="1400" dirty="0">
                <a:solidFill>
                  <a:srgbClr val="FF0000"/>
                </a:solidFill>
                <a:latin typeface="소요단풍체 레귤러" pitchFamily="50" charset="-127"/>
                <a:ea typeface="소요단풍체 레귤러" pitchFamily="50" charset="-127"/>
                <a:sym typeface="Wingdings" pitchFamily="2" charset="2"/>
              </a:rPr>
              <a:t> 방명록 작성 시</a:t>
            </a:r>
            <a:r>
              <a:rPr kumimoji="1" lang="en-US" altLang="ko-KR" sz="1400" dirty="0">
                <a:solidFill>
                  <a:srgbClr val="FF0000"/>
                </a:solidFill>
                <a:latin typeface="소요단풍체 레귤러" pitchFamily="50" charset="-127"/>
                <a:ea typeface="소요단풍체 레귤러" pitchFamily="50" charset="-127"/>
                <a:sym typeface="Wingdings" pitchFamily="2" charset="2"/>
              </a:rPr>
              <a:t>,</a:t>
            </a:r>
            <a:r>
              <a:rPr kumimoji="1" lang="ko-KR" altLang="en-US" sz="1400" dirty="0">
                <a:solidFill>
                  <a:srgbClr val="FF0000"/>
                </a:solidFill>
                <a:latin typeface="소요단풍체 레귤러" pitchFamily="50" charset="-127"/>
                <a:ea typeface="소요단풍체 레귤러" pitchFamily="50" charset="-127"/>
                <a:sym typeface="Wingdings" pitchFamily="2" charset="2"/>
              </a:rPr>
              <a:t> 회원 별 방명록 목록 불러오기 실패 </a:t>
            </a:r>
            <a:endParaRPr kumimoji="1" lang="en-US" altLang="ko-KR" sz="1400" dirty="0">
              <a:solidFill>
                <a:srgbClr val="FF0000"/>
              </a:solidFill>
              <a:latin typeface="소요단풍체 레귤러" pitchFamily="50" charset="-127"/>
              <a:ea typeface="소요단풍체 레귤러" pitchFamily="50" charset="-127"/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400" dirty="0">
                <a:solidFill>
                  <a:srgbClr val="FF0000"/>
                </a:solidFill>
                <a:latin typeface="소요단풍체 레귤러" pitchFamily="50" charset="-127"/>
                <a:ea typeface="소요단풍체 레귤러" pitchFamily="50" charset="-127"/>
                <a:sym typeface="Wingdings" pitchFamily="2" charset="2"/>
              </a:rPr>
              <a:t>-</a:t>
            </a:r>
            <a:r>
              <a:rPr kumimoji="1" lang="ko-KR" altLang="en-US" sz="1400" dirty="0">
                <a:solidFill>
                  <a:srgbClr val="FF0000"/>
                </a:solidFill>
                <a:latin typeface="소요단풍체 레귤러" pitchFamily="50" charset="-127"/>
                <a:ea typeface="소요단풍체 레귤러" pitchFamily="50" charset="-127"/>
                <a:sym typeface="Wingdings" pitchFamily="2" charset="2"/>
              </a:rPr>
              <a:t> 회원 별 구글 캘린더 연동 실패</a:t>
            </a:r>
            <a:endParaRPr kumimoji="1" lang="en-US" altLang="ko-KR" sz="1400" dirty="0">
              <a:solidFill>
                <a:srgbClr val="FF0000"/>
              </a:solidFill>
              <a:latin typeface="소요단풍체 레귤러" pitchFamily="50" charset="-127"/>
              <a:ea typeface="소요단풍체 레귤러" pitchFamily="50" charset="-127"/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400" dirty="0">
                <a:solidFill>
                  <a:srgbClr val="FF0000"/>
                </a:solidFill>
                <a:latin typeface="소요단풍체 레귤러" pitchFamily="50" charset="-127"/>
                <a:ea typeface="소요단풍체 레귤러" pitchFamily="50" charset="-127"/>
                <a:sym typeface="Wingdings" pitchFamily="2" charset="2"/>
              </a:rPr>
              <a:t>- </a:t>
            </a:r>
            <a:r>
              <a:rPr kumimoji="1" lang="ko-KR" altLang="en-US" sz="1400" dirty="0">
                <a:solidFill>
                  <a:srgbClr val="FF0000"/>
                </a:solidFill>
                <a:latin typeface="소요단풍체 레귤러" pitchFamily="50" charset="-127"/>
                <a:ea typeface="소요단풍체 레귤러" pitchFamily="50" charset="-127"/>
                <a:sym typeface="Wingdings" pitchFamily="2" charset="2"/>
              </a:rPr>
              <a:t>방명록 작성 시</a:t>
            </a:r>
            <a:r>
              <a:rPr kumimoji="1" lang="en-US" altLang="ko-KR" sz="1400" dirty="0">
                <a:solidFill>
                  <a:srgbClr val="FF0000"/>
                </a:solidFill>
                <a:latin typeface="소요단풍체 레귤러" pitchFamily="50" charset="-127"/>
                <a:ea typeface="소요단풍체 레귤러" pitchFamily="50" charset="-127"/>
                <a:sym typeface="Wingdings" pitchFamily="2" charset="2"/>
              </a:rPr>
              <a:t>,</a:t>
            </a:r>
            <a:r>
              <a:rPr kumimoji="1" lang="ko-KR" altLang="en-US" sz="1400" dirty="0">
                <a:solidFill>
                  <a:srgbClr val="FF0000"/>
                </a:solidFill>
                <a:latin typeface="소요단풍체 레귤러" pitchFamily="50" charset="-127"/>
                <a:ea typeface="소요단풍체 레귤러" pitchFamily="50" charset="-127"/>
                <a:sym typeface="Wingdings" pitchFamily="2" charset="2"/>
              </a:rPr>
              <a:t> </a:t>
            </a:r>
            <a:r>
              <a:rPr kumimoji="1" lang="ko-KR" altLang="en-US" sz="1400" dirty="0" err="1">
                <a:solidFill>
                  <a:srgbClr val="FF0000"/>
                </a:solidFill>
                <a:latin typeface="소요단풍체 레귤러" pitchFamily="50" charset="-127"/>
                <a:ea typeface="소요단풍체 레귤러" pitchFamily="50" charset="-127"/>
                <a:sym typeface="Wingdings" pitchFamily="2" charset="2"/>
              </a:rPr>
              <a:t>대댓글</a:t>
            </a:r>
            <a:r>
              <a:rPr kumimoji="1" lang="ko-KR" altLang="en-US" sz="1400" dirty="0">
                <a:solidFill>
                  <a:srgbClr val="FF0000"/>
                </a:solidFill>
                <a:latin typeface="소요단풍체 레귤러" pitchFamily="50" charset="-127"/>
                <a:ea typeface="소요단풍체 레귤러" pitchFamily="50" charset="-127"/>
                <a:sym typeface="Wingdings" pitchFamily="2" charset="2"/>
              </a:rPr>
              <a:t> 작성 불가</a:t>
            </a:r>
            <a:endParaRPr kumimoji="1" lang="en-US" altLang="ko-KR" sz="1400" dirty="0">
              <a:solidFill>
                <a:srgbClr val="FF0000"/>
              </a:solidFill>
              <a:latin typeface="소요단풍체 레귤러" pitchFamily="50" charset="-127"/>
              <a:ea typeface="소요단풍체 레귤러" pitchFamily="50" charset="-127"/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400" dirty="0">
                <a:solidFill>
                  <a:srgbClr val="FF0000"/>
                </a:solidFill>
                <a:latin typeface="소요단풍체 레귤러" pitchFamily="50" charset="-127"/>
                <a:ea typeface="소요단풍체 레귤러" pitchFamily="50" charset="-127"/>
                <a:sym typeface="Wingdings" pitchFamily="2" charset="2"/>
              </a:rPr>
              <a:t>-</a:t>
            </a:r>
            <a:r>
              <a:rPr kumimoji="1" lang="ko-KR" altLang="en-US" sz="1400" dirty="0">
                <a:solidFill>
                  <a:srgbClr val="FF0000"/>
                </a:solidFill>
                <a:latin typeface="소요단풍체 레귤러" pitchFamily="50" charset="-127"/>
                <a:ea typeface="소요단풍체 레귤러" pitchFamily="50" charset="-127"/>
                <a:sym typeface="Wingdings" pitchFamily="2" charset="2"/>
              </a:rPr>
              <a:t> 회원 수정 시</a:t>
            </a:r>
            <a:r>
              <a:rPr kumimoji="1" lang="en-US" altLang="ko-KR" sz="1400" dirty="0">
                <a:solidFill>
                  <a:srgbClr val="FF0000"/>
                </a:solidFill>
                <a:latin typeface="소요단풍체 레귤러" pitchFamily="50" charset="-127"/>
                <a:ea typeface="소요단풍체 레귤러" pitchFamily="50" charset="-127"/>
                <a:sym typeface="Wingdings" pitchFamily="2" charset="2"/>
              </a:rPr>
              <a:t>,</a:t>
            </a:r>
            <a:r>
              <a:rPr kumimoji="1" lang="ko-KR" altLang="en-US" sz="1400" dirty="0">
                <a:solidFill>
                  <a:srgbClr val="FF0000"/>
                </a:solidFill>
                <a:latin typeface="소요단풍체 레귤러" pitchFamily="50" charset="-127"/>
                <a:ea typeface="소요단풍체 레귤러" pitchFamily="50" charset="-127"/>
                <a:sym typeface="Wingdings" pitchFamily="2" charset="2"/>
              </a:rPr>
              <a:t> 비밀번호 변경 필수 </a:t>
            </a:r>
            <a:r>
              <a:rPr kumimoji="1" lang="en-US" altLang="ko-KR" sz="1400" dirty="0">
                <a:solidFill>
                  <a:srgbClr val="FF0000"/>
                </a:solidFill>
                <a:latin typeface="소요단풍체 레귤러" pitchFamily="50" charset="-127"/>
                <a:ea typeface="소요단풍체 레귤러" pitchFamily="50" charset="-127"/>
                <a:sym typeface="Wingdings" pitchFamily="2" charset="2"/>
              </a:rPr>
              <a:t>(</a:t>
            </a:r>
            <a:r>
              <a:rPr kumimoji="1" lang="ko-KR" altLang="en-US" sz="1400" dirty="0" err="1">
                <a:solidFill>
                  <a:srgbClr val="FF0000"/>
                </a:solidFill>
                <a:latin typeface="소요단풍체 레귤러" pitchFamily="50" charset="-127"/>
                <a:ea typeface="소요단풍체 레귤러" pitchFamily="50" charset="-127"/>
                <a:sym typeface="Wingdings" pitchFamily="2" charset="2"/>
              </a:rPr>
              <a:t>안했을</a:t>
            </a:r>
            <a:r>
              <a:rPr kumimoji="1" lang="ko-KR" altLang="en-US" sz="1400" dirty="0">
                <a:solidFill>
                  <a:srgbClr val="FF0000"/>
                </a:solidFill>
                <a:latin typeface="소요단풍체 레귤러" pitchFamily="50" charset="-127"/>
                <a:ea typeface="소요단풍체 레귤러" pitchFamily="50" charset="-127"/>
                <a:sym typeface="Wingdings" pitchFamily="2" charset="2"/>
              </a:rPr>
              <a:t> 시</a:t>
            </a:r>
            <a:r>
              <a:rPr kumimoji="1" lang="en-US" altLang="ko-KR" sz="1400" dirty="0">
                <a:solidFill>
                  <a:srgbClr val="FF0000"/>
                </a:solidFill>
                <a:latin typeface="소요단풍체 레귤러" pitchFamily="50" charset="-127"/>
                <a:ea typeface="소요단풍체 레귤러" pitchFamily="50" charset="-127"/>
                <a:sym typeface="Wingdings" pitchFamily="2" charset="2"/>
              </a:rPr>
              <a:t>,</a:t>
            </a:r>
            <a:r>
              <a:rPr kumimoji="1" lang="ko-KR" altLang="en-US" sz="1400" dirty="0">
                <a:solidFill>
                  <a:srgbClr val="FF0000"/>
                </a:solidFill>
                <a:latin typeface="소요단풍체 레귤러" pitchFamily="50" charset="-127"/>
                <a:ea typeface="소요단풍체 레귤러" pitchFamily="50" charset="-127"/>
                <a:sym typeface="Wingdings" pitchFamily="2" charset="2"/>
              </a:rPr>
              <a:t> 수정 불가</a:t>
            </a:r>
            <a:r>
              <a:rPr kumimoji="1" lang="en-US" altLang="ko-KR" sz="1400" dirty="0">
                <a:solidFill>
                  <a:srgbClr val="FF0000"/>
                </a:solidFill>
                <a:latin typeface="소요단풍체 레귤러" pitchFamily="50" charset="-127"/>
                <a:ea typeface="소요단풍체 레귤러" pitchFamily="50" charset="-127"/>
                <a:sym typeface="Wingdings" pitchFamily="2" charset="2"/>
              </a:rPr>
              <a:t>)</a:t>
            </a:r>
          </a:p>
          <a:p>
            <a:pPr>
              <a:lnSpc>
                <a:spcPct val="150000"/>
              </a:lnSpc>
            </a:pPr>
            <a:endParaRPr kumimoji="1" lang="en-US" altLang="ko-KR" sz="1400" dirty="0">
              <a:solidFill>
                <a:srgbClr val="FF0000"/>
              </a:solidFill>
              <a:latin typeface="NanumSquareRoundOTF Regular" panose="020B0600000101010101" pitchFamily="34" charset="-127"/>
              <a:ea typeface="NanumSquareRoundOTF Regular" panose="020B0600000101010101" pitchFamily="34" charset="-127"/>
              <a:sym typeface="Wingdings" pitchFamily="2" charset="2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="" xmlns:a16="http://schemas.microsoft.com/office/drawing/2014/main" id="{FEFC22F7-DB49-7CB5-4471-3EC023E8ADBB}"/>
              </a:ext>
            </a:extLst>
          </p:cNvPr>
          <p:cNvSpPr/>
          <p:nvPr/>
        </p:nvSpPr>
        <p:spPr>
          <a:xfrm>
            <a:off x="8105193" y="3633804"/>
            <a:ext cx="3221725" cy="2154388"/>
          </a:xfrm>
          <a:prstGeom prst="roundRect">
            <a:avLst/>
          </a:prstGeom>
          <a:gradFill flip="none" rotWithShape="1">
            <a:gsLst>
              <a:gs pos="0">
                <a:srgbClr val="ABB7A5">
                  <a:tint val="66000"/>
                  <a:satMod val="160000"/>
                </a:srgbClr>
              </a:gs>
              <a:gs pos="50000">
                <a:srgbClr val="ABB7A5">
                  <a:tint val="44500"/>
                  <a:satMod val="160000"/>
                </a:srgbClr>
              </a:gs>
              <a:gs pos="100000">
                <a:srgbClr val="ABB7A5">
                  <a:tint val="23500"/>
                  <a:satMod val="160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solidFill>
              <a:srgbClr val="ABB7A5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B24DD520-F8DA-60DF-B8BA-79397BD3B576}"/>
              </a:ext>
            </a:extLst>
          </p:cNvPr>
          <p:cNvSpPr txBox="1"/>
          <p:nvPr/>
        </p:nvSpPr>
        <p:spPr>
          <a:xfrm>
            <a:off x="8497319" y="3807068"/>
            <a:ext cx="2437471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b="1" dirty="0">
                <a:solidFill>
                  <a:schemeClr val="bg2">
                    <a:lumMod val="50000"/>
                  </a:schemeClr>
                </a:solidFill>
                <a:latin typeface="소요단풍체 볼드" pitchFamily="50" charset="-127"/>
                <a:ea typeface="소요단풍체 볼드" pitchFamily="50" charset="-127"/>
              </a:rPr>
              <a:t>메인</a:t>
            </a:r>
            <a:endParaRPr kumimoji="1" lang="en-US" altLang="ko-KR" b="1" dirty="0">
              <a:solidFill>
                <a:schemeClr val="bg2">
                  <a:lumMod val="50000"/>
                </a:schemeClr>
              </a:solidFill>
              <a:latin typeface="소요단풍체 볼드" pitchFamily="50" charset="-127"/>
              <a:ea typeface="소요단풍체 볼드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028372E4-DF52-C314-8057-36DB4B92C9F0}"/>
              </a:ext>
            </a:extLst>
          </p:cNvPr>
          <p:cNvSpPr txBox="1"/>
          <p:nvPr/>
        </p:nvSpPr>
        <p:spPr>
          <a:xfrm>
            <a:off x="8333675" y="4479756"/>
            <a:ext cx="2818587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400" dirty="0">
                <a:solidFill>
                  <a:srgbClr val="FF0000"/>
                </a:solidFill>
                <a:latin typeface="소요단풍체 레귤러" pitchFamily="50" charset="-127"/>
                <a:ea typeface="소요단풍체 레귤러" pitchFamily="50" charset="-127"/>
                <a:sym typeface="Wingdings" pitchFamily="2" charset="2"/>
              </a:rPr>
              <a:t>- SNS </a:t>
            </a:r>
            <a:r>
              <a:rPr kumimoji="1" lang="ko-KR" altLang="en-US" sz="1400" dirty="0">
                <a:solidFill>
                  <a:srgbClr val="FF0000"/>
                </a:solidFill>
                <a:latin typeface="소요단풍체 레귤러" pitchFamily="50" charset="-127"/>
                <a:ea typeface="소요단풍체 레귤러" pitchFamily="50" charset="-127"/>
                <a:sym typeface="Wingdings" pitchFamily="2" charset="2"/>
              </a:rPr>
              <a:t>계정 연동해 로그인 불가</a:t>
            </a:r>
            <a:endParaRPr kumimoji="1" lang="en-US" altLang="ko-KR" sz="1400" dirty="0">
              <a:solidFill>
                <a:srgbClr val="FF0000"/>
              </a:solidFill>
              <a:latin typeface="소요단풍체 레귤러" pitchFamily="50" charset="-127"/>
              <a:ea typeface="소요단풍체 레귤러" pitchFamily="50" charset="-127"/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400" dirty="0">
                <a:solidFill>
                  <a:srgbClr val="FF0000"/>
                </a:solidFill>
                <a:latin typeface="소요단풍체 레귤러" pitchFamily="50" charset="-127"/>
                <a:ea typeface="소요단풍체 레귤러" pitchFamily="50" charset="-127"/>
                <a:sym typeface="Wingdings" pitchFamily="2" charset="2"/>
              </a:rPr>
              <a:t>- CSS </a:t>
            </a:r>
            <a:r>
              <a:rPr kumimoji="1" lang="ko-KR" altLang="en-US" sz="1400" dirty="0">
                <a:solidFill>
                  <a:srgbClr val="FF0000"/>
                </a:solidFill>
                <a:latin typeface="소요단풍체 레귤러" pitchFamily="50" charset="-127"/>
                <a:ea typeface="소요단풍체 레귤러" pitchFamily="50" charset="-127"/>
                <a:sym typeface="Wingdings" pitchFamily="2" charset="2"/>
              </a:rPr>
              <a:t>반응형 일부 미흡</a:t>
            </a:r>
            <a:endParaRPr kumimoji="1" lang="en-US" altLang="ko-KR" sz="1400" dirty="0">
              <a:solidFill>
                <a:srgbClr val="FF0000"/>
              </a:solidFill>
              <a:latin typeface="소요단풍체 레귤러" pitchFamily="50" charset="-127"/>
              <a:ea typeface="소요단풍체 레귤러" pitchFamily="50" charset="-127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1894719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3E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xmlns="" id="{FC3B2242-1319-C447-EC8E-709EED0B54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xmlns="" id="{CFE8322D-791F-F60A-8052-500F85FB9B7B}"/>
              </a:ext>
            </a:extLst>
          </p:cNvPr>
          <p:cNvSpPr/>
          <p:nvPr/>
        </p:nvSpPr>
        <p:spPr>
          <a:xfrm>
            <a:off x="358180" y="348456"/>
            <a:ext cx="11475640" cy="6161087"/>
          </a:xfrm>
          <a:prstGeom prst="roundRect">
            <a:avLst>
              <a:gd name="adj" fmla="val 8815"/>
            </a:avLst>
          </a:prstGeom>
          <a:solidFill>
            <a:schemeClr val="bg1"/>
          </a:solidFill>
          <a:ln>
            <a:noFill/>
          </a:ln>
          <a:effectLst>
            <a:outerShdw blurRad="865687" dist="50800" dir="5400000" sx="42394" sy="42394" algn="ctr" rotWithShape="0">
              <a:srgbClr val="000000"/>
            </a:out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14" name="그림 13" descr="스크린샷, 만화 영화, 그래픽, 디자인이(가) 표시된 사진&#10;&#10;자동 생성된 설명">
            <a:extLst>
              <a:ext uri="{FF2B5EF4-FFF2-40B4-BE49-F238E27FC236}">
                <a16:creationId xmlns:a16="http://schemas.microsoft.com/office/drawing/2014/main" xmlns="" id="{034DC085-111D-2070-C948-4B77390D2C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55300" y="6045200"/>
            <a:ext cx="1384300" cy="66037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974E07E5-A8D4-27A8-D4ED-2D2D4718BB25}"/>
              </a:ext>
            </a:extLst>
          </p:cNvPr>
          <p:cNvSpPr txBox="1"/>
          <p:nvPr/>
        </p:nvSpPr>
        <p:spPr>
          <a:xfrm>
            <a:off x="4124232" y="3075056"/>
            <a:ext cx="39435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4000" b="1" dirty="0" smtClean="0">
                <a:solidFill>
                  <a:srgbClr val="7F8D70"/>
                </a:solidFill>
                <a:latin typeface="소요단풍체 볼드" pitchFamily="50" charset="-127"/>
                <a:ea typeface="소요단풍체 볼드" pitchFamily="50" charset="-127"/>
              </a:rPr>
              <a:t>감사합니다</a:t>
            </a:r>
            <a:r>
              <a:rPr kumimoji="1" lang="ko-KR" altLang="en-US" sz="4000" b="1" dirty="0" smtClean="0">
                <a:solidFill>
                  <a:srgbClr val="7F8D70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 </a:t>
            </a:r>
            <a:r>
              <a:rPr kumimoji="1" lang="en-US" altLang="ko-KR" sz="4000" dirty="0">
                <a:solidFill>
                  <a:srgbClr val="7F8D70"/>
                </a:solidFill>
                <a:latin typeface="소요단풍체 볼드" pitchFamily="50" charset="-127"/>
                <a:ea typeface="소요단풍체 볼드" pitchFamily="50" charset="-127"/>
              </a:rPr>
              <a:t>~</a:t>
            </a:r>
            <a:r>
              <a:rPr kumimoji="1" lang="ko-KR" altLang="en-US" sz="4000" dirty="0">
                <a:solidFill>
                  <a:srgbClr val="7F8D70"/>
                </a:solidFill>
                <a:latin typeface="소요단풍체 볼드" pitchFamily="50" charset="-127"/>
                <a:ea typeface="소요단풍체 볼드" pitchFamily="50" charset="-127"/>
              </a:rPr>
              <a:t> </a:t>
            </a:r>
            <a:r>
              <a:rPr kumimoji="1" lang="en-US" altLang="ko-KR" sz="4000" dirty="0">
                <a:solidFill>
                  <a:srgbClr val="7F8D70"/>
                </a:solidFill>
                <a:latin typeface="소요단풍체 볼드" pitchFamily="50" charset="-127"/>
                <a:ea typeface="소요단풍체 볼드" pitchFamily="50" charset="-127"/>
                <a:sym typeface="Wingdings" pitchFamily="2" charset="2"/>
              </a:rPr>
              <a:t></a:t>
            </a:r>
            <a:r>
              <a:rPr kumimoji="1" lang="ko-KR" altLang="en-US" sz="4000" b="1" dirty="0">
                <a:solidFill>
                  <a:srgbClr val="7F8D70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08374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8FF9A0BE-8949-AE53-3A2E-9066A9E82F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>
            <a:extLst>
              <a:ext uri="{FF2B5EF4-FFF2-40B4-BE49-F238E27FC236}">
                <a16:creationId xmlns="" xmlns:a16="http://schemas.microsoft.com/office/drawing/2014/main" id="{2491EE4D-A22E-FA41-65BE-367851B1DB10}"/>
              </a:ext>
            </a:extLst>
          </p:cNvPr>
          <p:cNvSpPr/>
          <p:nvPr/>
        </p:nvSpPr>
        <p:spPr>
          <a:xfrm>
            <a:off x="358180" y="348456"/>
            <a:ext cx="11475640" cy="6161087"/>
          </a:xfrm>
          <a:prstGeom prst="roundRect">
            <a:avLst>
              <a:gd name="adj" fmla="val 8815"/>
            </a:avLst>
          </a:prstGeom>
          <a:solidFill>
            <a:schemeClr val="bg1"/>
          </a:solidFill>
          <a:ln>
            <a:noFill/>
          </a:ln>
          <a:effectLst>
            <a:outerShdw blurRad="865687" dist="50800" dir="5400000" sx="42394" sy="42394" algn="ctr" rotWithShape="0">
              <a:srgbClr val="000000"/>
            </a:out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14" name="그림 13" descr="스크린샷, 만화 영화, 그래픽, 디자인이(가) 표시된 사진&#10;&#10;자동 생성된 설명">
            <a:extLst>
              <a:ext uri="{FF2B5EF4-FFF2-40B4-BE49-F238E27FC236}">
                <a16:creationId xmlns="" xmlns:a16="http://schemas.microsoft.com/office/drawing/2014/main" id="{286846A3-5114-70E9-5E65-AB487D8E16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55300" y="6045200"/>
            <a:ext cx="1384300" cy="660372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="" xmlns:a16="http://schemas.microsoft.com/office/drawing/2014/main" id="{0DB53608-E278-7D6D-8FCB-6DAA4B3B0C4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13741" y="1653412"/>
            <a:ext cx="1770209" cy="1770209"/>
          </a:xfrm>
          <a:prstGeom prst="rect">
            <a:avLst/>
          </a:prstGeom>
        </p:spPr>
      </p:pic>
      <p:sp>
        <p:nvSpPr>
          <p:cNvPr id="5" name="모서리가 둥근 사각형 설명선[R] 4">
            <a:extLst>
              <a:ext uri="{FF2B5EF4-FFF2-40B4-BE49-F238E27FC236}">
                <a16:creationId xmlns="" xmlns:a16="http://schemas.microsoft.com/office/drawing/2014/main" id="{72138D2D-ECB3-B334-F19A-B47E30AA7EDF}"/>
              </a:ext>
            </a:extLst>
          </p:cNvPr>
          <p:cNvSpPr/>
          <p:nvPr/>
        </p:nvSpPr>
        <p:spPr>
          <a:xfrm>
            <a:off x="2532984" y="1991764"/>
            <a:ext cx="3253279" cy="1524340"/>
          </a:xfrm>
          <a:prstGeom prst="wedgeRoundRectCallout">
            <a:avLst>
              <a:gd name="adj1" fmla="val -55457"/>
              <a:gd name="adj2" fmla="val 20575"/>
              <a:gd name="adj3" fmla="val 16667"/>
            </a:avLst>
          </a:prstGeom>
          <a:solidFill>
            <a:srgbClr val="ABB7A5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highlight>
                <a:srgbClr val="ABB7A5"/>
              </a:highlight>
            </a:endParaRPr>
          </a:p>
        </p:txBody>
      </p:sp>
      <p:sp>
        <p:nvSpPr>
          <p:cNvPr id="6" name="제목 1">
            <a:extLst>
              <a:ext uri="{FF2B5EF4-FFF2-40B4-BE49-F238E27FC236}">
                <a16:creationId xmlns="" xmlns:a16="http://schemas.microsoft.com/office/drawing/2014/main" id="{87FA9C4E-7771-F7ED-D0A3-1506B285D19F}"/>
              </a:ext>
            </a:extLst>
          </p:cNvPr>
          <p:cNvSpPr txBox="1">
            <a:spLocks/>
          </p:cNvSpPr>
          <p:nvPr/>
        </p:nvSpPr>
        <p:spPr>
          <a:xfrm>
            <a:off x="2587214" y="2084246"/>
            <a:ext cx="3144817" cy="13393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60000"/>
              </a:lnSpc>
            </a:pPr>
            <a:r>
              <a:rPr kumimoji="1" lang="ko-KR" altLang="en-US" sz="16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소요단풍체 레귤러" pitchFamily="50" charset="-127"/>
                <a:ea typeface="소요단풍체 레귤러" pitchFamily="50" charset="-127"/>
              </a:rPr>
              <a:t>최은호</a:t>
            </a:r>
            <a:r>
              <a:rPr kumimoji="1"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소요단풍체 레귤러" pitchFamily="50" charset="-127"/>
                <a:ea typeface="소요단풍체 레귤러" pitchFamily="50" charset="-127"/>
              </a:rPr>
              <a:t> </a:t>
            </a:r>
            <a:r>
              <a:rPr kumimoji="1"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소요단풍체 레귤러" pitchFamily="50" charset="-127"/>
                <a:ea typeface="소요단풍체 레귤러" pitchFamily="50" charset="-127"/>
              </a:rPr>
              <a:t>Project Leader</a:t>
            </a:r>
          </a:p>
          <a:p>
            <a:pPr>
              <a:lnSpc>
                <a:spcPct val="160000"/>
              </a:lnSpc>
            </a:pPr>
            <a:r>
              <a:rPr kumimoji="1"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소요단풍체 레귤러" pitchFamily="50" charset="-127"/>
                <a:ea typeface="소요단풍체 레귤러" pitchFamily="50" charset="-127"/>
              </a:rPr>
              <a:t>프로젝트 총괄 디렉터 </a:t>
            </a:r>
            <a:r>
              <a:rPr kumimoji="1"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소요단풍체 레귤러" pitchFamily="50" charset="-127"/>
                <a:ea typeface="소요단풍체 레귤러" pitchFamily="50" charset="-127"/>
              </a:rPr>
              <a:t>&amp;</a:t>
            </a:r>
            <a:r>
              <a:rPr kumimoji="1"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소요단풍체 레귤러" pitchFamily="50" charset="-127"/>
                <a:ea typeface="소요단풍체 레귤러" pitchFamily="50" charset="-127"/>
              </a:rPr>
              <a:t> 팀 회의 주최</a:t>
            </a:r>
            <a:endParaRPr kumimoji="1" lang="en-US" altLang="ko-KR" sz="1000" dirty="0">
              <a:solidFill>
                <a:schemeClr val="tx1">
                  <a:lumMod val="50000"/>
                  <a:lumOff val="50000"/>
                </a:schemeClr>
              </a:solidFill>
              <a:latin typeface="소요단풍체 레귤러" pitchFamily="50" charset="-127"/>
              <a:ea typeface="소요단풍체 레귤러" pitchFamily="50" charset="-127"/>
            </a:endParaRPr>
          </a:p>
          <a:p>
            <a:pPr>
              <a:lnSpc>
                <a:spcPct val="160000"/>
              </a:lnSpc>
            </a:pPr>
            <a:r>
              <a:rPr kumimoji="1"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소요단풍체 레귤러" pitchFamily="50" charset="-127"/>
                <a:ea typeface="소요단풍체 레귤러" pitchFamily="50" charset="-127"/>
              </a:rPr>
              <a:t>주소 </a:t>
            </a:r>
            <a:r>
              <a:rPr kumimoji="1"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소요단풍체 레귤러" pitchFamily="50" charset="-127"/>
                <a:ea typeface="소요단풍체 레귤러" pitchFamily="50" charset="-127"/>
              </a:rPr>
              <a:t>API, </a:t>
            </a:r>
            <a:r>
              <a:rPr kumimoji="1"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소요단풍체 레귤러" pitchFamily="50" charset="-127"/>
                <a:ea typeface="소요단풍체 레귤러" pitchFamily="50" charset="-127"/>
              </a:rPr>
              <a:t>날씨 </a:t>
            </a:r>
            <a:r>
              <a:rPr kumimoji="1"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소요단풍체 레귤러" pitchFamily="50" charset="-127"/>
                <a:ea typeface="소요단풍체 레귤러" pitchFamily="50" charset="-127"/>
              </a:rPr>
              <a:t>API</a:t>
            </a:r>
            <a:r>
              <a:rPr kumimoji="1"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소요단풍체 레귤러" pitchFamily="50" charset="-127"/>
                <a:ea typeface="소요단풍체 레귤러" pitchFamily="50" charset="-127"/>
              </a:rPr>
              <a:t> 연동</a:t>
            </a:r>
            <a:endParaRPr kumimoji="1" lang="en-US" altLang="ko-KR" sz="1000" dirty="0">
              <a:solidFill>
                <a:schemeClr val="tx1">
                  <a:lumMod val="50000"/>
                  <a:lumOff val="50000"/>
                </a:schemeClr>
              </a:solidFill>
              <a:latin typeface="소요단풍체 레귤러" pitchFamily="50" charset="-127"/>
              <a:ea typeface="소요단풍체 레귤러" pitchFamily="50" charset="-127"/>
            </a:endParaRPr>
          </a:p>
          <a:p>
            <a:pPr>
              <a:lnSpc>
                <a:spcPct val="160000"/>
              </a:lnSpc>
            </a:pPr>
            <a:r>
              <a:rPr kumimoji="1"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소요단풍체 레귤러" pitchFamily="50" charset="-127"/>
                <a:ea typeface="소요단풍체 레귤러" pitchFamily="50" charset="-127"/>
              </a:rPr>
              <a:t>회원가입 페이지 </a:t>
            </a:r>
            <a:r>
              <a:rPr kumimoji="1"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소요단풍체 레귤러" pitchFamily="50" charset="-127"/>
                <a:ea typeface="소요단풍체 레귤러" pitchFamily="50" charset="-127"/>
              </a:rPr>
              <a:t>DB </a:t>
            </a:r>
            <a:r>
              <a:rPr kumimoji="1"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소요단풍체 레귤러" pitchFamily="50" charset="-127"/>
                <a:ea typeface="소요단풍체 레귤러" pitchFamily="50" charset="-127"/>
              </a:rPr>
              <a:t>작업 진행 </a:t>
            </a:r>
            <a:r>
              <a:rPr kumimoji="1"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소요단풍체 레귤러" pitchFamily="50" charset="-127"/>
                <a:ea typeface="소요단풍체 레귤러" pitchFamily="50" charset="-127"/>
              </a:rPr>
              <a:t>&amp;</a:t>
            </a:r>
            <a:r>
              <a:rPr kumimoji="1"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소요단풍체 레귤러" pitchFamily="50" charset="-127"/>
                <a:ea typeface="소요단풍체 레귤러" pitchFamily="50" charset="-127"/>
              </a:rPr>
              <a:t> </a:t>
            </a:r>
            <a:r>
              <a:rPr kumimoji="1"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소요단풍체 레귤러" pitchFamily="50" charset="-127"/>
                <a:ea typeface="소요단풍체 레귤러" pitchFamily="50" charset="-127"/>
              </a:rPr>
              <a:t>ERD </a:t>
            </a:r>
            <a:r>
              <a:rPr kumimoji="1"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소요단풍체 레귤러" pitchFamily="50" charset="-127"/>
                <a:ea typeface="소요단풍체 레귤러" pitchFamily="50" charset="-127"/>
              </a:rPr>
              <a:t>제작</a:t>
            </a:r>
            <a:endParaRPr kumimoji="1" lang="en-US" altLang="ko-KR" sz="1000" dirty="0">
              <a:solidFill>
                <a:schemeClr val="tx1">
                  <a:lumMod val="50000"/>
                  <a:lumOff val="50000"/>
                </a:schemeClr>
              </a:solidFill>
              <a:latin typeface="소요단풍체 레귤러" pitchFamily="50" charset="-127"/>
              <a:ea typeface="소요단풍체 레귤러" pitchFamily="50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="" xmlns:a16="http://schemas.microsoft.com/office/drawing/2014/main" id="{34FC72BE-3C88-D70D-A252-BED0F8F5DE6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95898" y="3907930"/>
            <a:ext cx="2081701" cy="211730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1CDAB74D-6DC2-A681-81B8-6DBFB0AFC439}"/>
              </a:ext>
            </a:extLst>
          </p:cNvPr>
          <p:cNvSpPr txBox="1"/>
          <p:nvPr/>
        </p:nvSpPr>
        <p:spPr>
          <a:xfrm>
            <a:off x="725447" y="763441"/>
            <a:ext cx="31219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000" b="1" dirty="0">
                <a:solidFill>
                  <a:srgbClr val="7F8D70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Character</a:t>
            </a:r>
            <a:endParaRPr kumimoji="1" lang="ko-KR" altLang="en-US" sz="4000" b="1" dirty="0">
              <a:solidFill>
                <a:srgbClr val="7F8D70"/>
              </a:solidFill>
              <a:latin typeface="NanumSquareRoundOTF Bold" panose="020B0600000101010101" pitchFamily="34" charset="-127"/>
              <a:ea typeface="NanumSquareRoundOTF Bold" panose="020B0600000101010101" pitchFamily="34" charset="-127"/>
            </a:endParaRPr>
          </a:p>
        </p:txBody>
      </p:sp>
      <p:cxnSp>
        <p:nvCxnSpPr>
          <p:cNvPr id="19" name="직선 연결선[R] 18">
            <a:extLst>
              <a:ext uri="{FF2B5EF4-FFF2-40B4-BE49-F238E27FC236}">
                <a16:creationId xmlns="" xmlns:a16="http://schemas.microsoft.com/office/drawing/2014/main" id="{537D7DA8-51F4-AFEE-7C8E-76AFF4D459F2}"/>
              </a:ext>
            </a:extLst>
          </p:cNvPr>
          <p:cNvCxnSpPr>
            <a:cxnSpLocks/>
          </p:cNvCxnSpPr>
          <p:nvPr/>
        </p:nvCxnSpPr>
        <p:spPr>
          <a:xfrm rot="5400000">
            <a:off x="4241648" y="3791764"/>
            <a:ext cx="3600000" cy="0"/>
          </a:xfrm>
          <a:prstGeom prst="line">
            <a:avLst/>
          </a:prstGeom>
          <a:ln>
            <a:solidFill>
              <a:srgbClr val="A4A3A3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0" name="모서리가 둥근 사각형 설명선[R] 19">
            <a:extLst>
              <a:ext uri="{FF2B5EF4-FFF2-40B4-BE49-F238E27FC236}">
                <a16:creationId xmlns="" xmlns:a16="http://schemas.microsoft.com/office/drawing/2014/main" id="{0230560C-954C-DDD0-0CE8-586DE69ADF14}"/>
              </a:ext>
            </a:extLst>
          </p:cNvPr>
          <p:cNvSpPr/>
          <p:nvPr/>
        </p:nvSpPr>
        <p:spPr>
          <a:xfrm>
            <a:off x="2532984" y="4225958"/>
            <a:ext cx="3253279" cy="1524340"/>
          </a:xfrm>
          <a:prstGeom prst="wedgeRoundRectCallout">
            <a:avLst>
              <a:gd name="adj1" fmla="val -55457"/>
              <a:gd name="adj2" fmla="val 20575"/>
              <a:gd name="adj3" fmla="val 16667"/>
            </a:avLst>
          </a:prstGeom>
          <a:solidFill>
            <a:srgbClr val="ABB7A5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highlight>
                <a:srgbClr val="ABB7A5"/>
              </a:highlight>
            </a:endParaRPr>
          </a:p>
        </p:txBody>
      </p:sp>
      <p:sp>
        <p:nvSpPr>
          <p:cNvPr id="23" name="제목 1">
            <a:extLst>
              <a:ext uri="{FF2B5EF4-FFF2-40B4-BE49-F238E27FC236}">
                <a16:creationId xmlns="" xmlns:a16="http://schemas.microsoft.com/office/drawing/2014/main" id="{D1B3F061-F990-4608-60EE-D43451459306}"/>
              </a:ext>
            </a:extLst>
          </p:cNvPr>
          <p:cNvSpPr txBox="1">
            <a:spLocks/>
          </p:cNvSpPr>
          <p:nvPr/>
        </p:nvSpPr>
        <p:spPr>
          <a:xfrm>
            <a:off x="2587214" y="4318440"/>
            <a:ext cx="3144817" cy="13393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60000"/>
              </a:lnSpc>
            </a:pPr>
            <a:r>
              <a:rPr kumimoji="1" lang="ko-KR" altLang="en-US" sz="16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소요단풍체 레귤러" pitchFamily="50" charset="-127"/>
                <a:ea typeface="소요단풍체 레귤러" pitchFamily="50" charset="-127"/>
              </a:rPr>
              <a:t>고병진</a:t>
            </a:r>
            <a:r>
              <a:rPr kumimoji="1"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소요단풍체 레귤러" pitchFamily="50" charset="-127"/>
                <a:ea typeface="소요단풍체 레귤러" pitchFamily="50" charset="-127"/>
              </a:rPr>
              <a:t> </a:t>
            </a:r>
            <a:r>
              <a:rPr kumimoji="1"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소요단풍체 레귤러" pitchFamily="50" charset="-127"/>
                <a:ea typeface="소요단풍체 레귤러" pitchFamily="50" charset="-127"/>
              </a:rPr>
              <a:t>Team</a:t>
            </a:r>
            <a:r>
              <a:rPr kumimoji="1"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소요단풍체 레귤러" pitchFamily="50" charset="-127"/>
                <a:ea typeface="소요단풍체 레귤러" pitchFamily="50" charset="-127"/>
              </a:rPr>
              <a:t> </a:t>
            </a:r>
            <a:r>
              <a:rPr kumimoji="1"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소요단풍체 레귤러" pitchFamily="50" charset="-127"/>
                <a:ea typeface="소요단풍체 레귤러" pitchFamily="50" charset="-127"/>
              </a:rPr>
              <a:t>Member</a:t>
            </a:r>
          </a:p>
          <a:p>
            <a:pPr>
              <a:lnSpc>
                <a:spcPct val="160000"/>
              </a:lnSpc>
            </a:pPr>
            <a:r>
              <a:rPr kumimoji="1"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소요단풍체 레귤러" pitchFamily="50" charset="-127"/>
                <a:ea typeface="소요단풍체 레귤러" pitchFamily="50" charset="-127"/>
              </a:rPr>
              <a:t>지도 </a:t>
            </a:r>
            <a:r>
              <a:rPr kumimoji="1"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소요단풍체 레귤러" pitchFamily="50" charset="-127"/>
                <a:ea typeface="소요단풍체 레귤러" pitchFamily="50" charset="-127"/>
              </a:rPr>
              <a:t>API </a:t>
            </a:r>
            <a:r>
              <a:rPr kumimoji="1"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소요단풍체 레귤러" pitchFamily="50" charset="-127"/>
                <a:ea typeface="소요단풍체 레귤러" pitchFamily="50" charset="-127"/>
              </a:rPr>
              <a:t>연동</a:t>
            </a:r>
            <a:r>
              <a:rPr kumimoji="1"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소요단풍체 레귤러" pitchFamily="50" charset="-127"/>
                <a:ea typeface="소요단풍체 레귤러" pitchFamily="50" charset="-127"/>
              </a:rPr>
              <a:t>,</a:t>
            </a:r>
            <a:r>
              <a:rPr kumimoji="1"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소요단풍체 레귤러" pitchFamily="50" charset="-127"/>
                <a:ea typeface="소요단풍체 레귤러" pitchFamily="50" charset="-127"/>
              </a:rPr>
              <a:t> 장바구니 </a:t>
            </a:r>
            <a:r>
              <a:rPr kumimoji="1"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소요단풍체 레귤러" pitchFamily="50" charset="-127"/>
                <a:ea typeface="소요단풍체 레귤러" pitchFamily="50" charset="-127"/>
              </a:rPr>
              <a:t>&amp;</a:t>
            </a:r>
            <a:r>
              <a:rPr kumimoji="1"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소요단풍체 레귤러" pitchFamily="50" charset="-127"/>
                <a:ea typeface="소요단풍체 레귤러" pitchFamily="50" charset="-127"/>
              </a:rPr>
              <a:t> 운동 </a:t>
            </a:r>
            <a:r>
              <a:rPr kumimoji="1"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소요단풍체 레귤러" pitchFamily="50" charset="-127"/>
                <a:ea typeface="소요단풍체 레귤러" pitchFamily="50" charset="-127"/>
              </a:rPr>
              <a:t>DB </a:t>
            </a:r>
            <a:r>
              <a:rPr kumimoji="1"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소요단풍체 레귤러" pitchFamily="50" charset="-127"/>
                <a:ea typeface="소요단풍체 레귤러" pitchFamily="50" charset="-127"/>
              </a:rPr>
              <a:t>작업 진행</a:t>
            </a:r>
            <a:endParaRPr kumimoji="1" lang="en-US" altLang="ko-KR" sz="1000" dirty="0">
              <a:solidFill>
                <a:schemeClr val="tx1">
                  <a:lumMod val="50000"/>
                  <a:lumOff val="50000"/>
                </a:schemeClr>
              </a:solidFill>
              <a:latin typeface="소요단풍체 레귤러" pitchFamily="50" charset="-127"/>
              <a:ea typeface="소요단풍체 레귤러" pitchFamily="50" charset="-127"/>
            </a:endParaRPr>
          </a:p>
          <a:p>
            <a:pPr>
              <a:lnSpc>
                <a:spcPct val="160000"/>
              </a:lnSpc>
            </a:pPr>
            <a:r>
              <a:rPr kumimoji="1"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소요단풍체 레귤러" pitchFamily="50" charset="-127"/>
                <a:ea typeface="소요단풍체 레귤러" pitchFamily="50" charset="-127"/>
              </a:rPr>
              <a:t>노래</a:t>
            </a:r>
            <a:r>
              <a:rPr kumimoji="1"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소요단풍체 레귤러" pitchFamily="50" charset="-127"/>
                <a:ea typeface="소요단풍체 레귤러" pitchFamily="50" charset="-127"/>
              </a:rPr>
              <a:t>,</a:t>
            </a:r>
            <a:r>
              <a:rPr kumimoji="1"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소요단풍체 레귤러" pitchFamily="50" charset="-127"/>
                <a:ea typeface="소요단풍체 레귤러" pitchFamily="50" charset="-127"/>
              </a:rPr>
              <a:t> 뉴스</a:t>
            </a:r>
            <a:r>
              <a:rPr kumimoji="1"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소요단풍체 레귤러" pitchFamily="50" charset="-127"/>
                <a:ea typeface="소요단풍체 레귤러" pitchFamily="50" charset="-127"/>
              </a:rPr>
              <a:t>,</a:t>
            </a:r>
            <a:r>
              <a:rPr kumimoji="1"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소요단풍체 레귤러" pitchFamily="50" charset="-127"/>
                <a:ea typeface="소요단풍체 레귤러" pitchFamily="50" charset="-127"/>
              </a:rPr>
              <a:t> 아이템 등 페이지 제작 </a:t>
            </a:r>
            <a:r>
              <a:rPr kumimoji="1"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소요단풍체 레귤러" pitchFamily="50" charset="-127"/>
                <a:ea typeface="소요단풍체 레귤러" pitchFamily="50" charset="-127"/>
              </a:rPr>
              <a:t>(HTML,</a:t>
            </a:r>
            <a:r>
              <a:rPr kumimoji="1"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소요단풍체 레귤러" pitchFamily="50" charset="-127"/>
                <a:ea typeface="소요단풍체 레귤러" pitchFamily="50" charset="-127"/>
              </a:rPr>
              <a:t> </a:t>
            </a:r>
            <a:r>
              <a:rPr kumimoji="1"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소요단풍체 레귤러" pitchFamily="50" charset="-127"/>
                <a:ea typeface="소요단풍체 레귤러" pitchFamily="50" charset="-127"/>
              </a:rPr>
              <a:t>CSS)</a:t>
            </a:r>
          </a:p>
          <a:p>
            <a:pPr>
              <a:lnSpc>
                <a:spcPct val="160000"/>
              </a:lnSpc>
            </a:pPr>
            <a:r>
              <a:rPr kumimoji="1"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소요단풍체 레귤러" pitchFamily="50" charset="-127"/>
                <a:ea typeface="소요단풍체 레귤러" pitchFamily="50" charset="-127"/>
              </a:rPr>
              <a:t>서브메뉴 페이지 제작 </a:t>
            </a:r>
            <a:r>
              <a:rPr kumimoji="1"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소요단풍체 레귤러" pitchFamily="50" charset="-127"/>
                <a:ea typeface="소요단풍체 레귤러" pitchFamily="50" charset="-127"/>
              </a:rPr>
              <a:t>(HTML,</a:t>
            </a:r>
            <a:r>
              <a:rPr kumimoji="1"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소요단풍체 레귤러" pitchFamily="50" charset="-127"/>
                <a:ea typeface="소요단풍체 레귤러" pitchFamily="50" charset="-127"/>
              </a:rPr>
              <a:t> </a:t>
            </a:r>
            <a:r>
              <a:rPr kumimoji="1"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소요단풍체 레귤러" pitchFamily="50" charset="-127"/>
                <a:ea typeface="소요단풍체 레귤러" pitchFamily="50" charset="-127"/>
              </a:rPr>
              <a:t>CSS)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="" xmlns:a16="http://schemas.microsoft.com/office/drawing/2014/main" id="{57A30E66-26E7-249F-0E15-779EE47B0C8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6208060" y="1816275"/>
            <a:ext cx="1651800" cy="1967786"/>
          </a:xfrm>
          <a:prstGeom prst="rect">
            <a:avLst/>
          </a:prstGeom>
        </p:spPr>
      </p:pic>
      <p:sp>
        <p:nvSpPr>
          <p:cNvPr id="27" name="모서리가 둥근 사각형 설명선[R] 26">
            <a:extLst>
              <a:ext uri="{FF2B5EF4-FFF2-40B4-BE49-F238E27FC236}">
                <a16:creationId xmlns="" xmlns:a16="http://schemas.microsoft.com/office/drawing/2014/main" id="{BCDED725-4B3A-018B-C67B-915A3664AAB0}"/>
              </a:ext>
            </a:extLst>
          </p:cNvPr>
          <p:cNvSpPr/>
          <p:nvPr/>
        </p:nvSpPr>
        <p:spPr>
          <a:xfrm>
            <a:off x="8108894" y="1997143"/>
            <a:ext cx="3253279" cy="1524340"/>
          </a:xfrm>
          <a:prstGeom prst="wedgeRoundRectCallout">
            <a:avLst>
              <a:gd name="adj1" fmla="val -55457"/>
              <a:gd name="adj2" fmla="val 20575"/>
              <a:gd name="adj3" fmla="val 16667"/>
            </a:avLst>
          </a:prstGeom>
          <a:solidFill>
            <a:srgbClr val="ABB7A5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highlight>
                <a:srgbClr val="ABB7A5"/>
              </a:highlight>
            </a:endParaRPr>
          </a:p>
        </p:txBody>
      </p:sp>
      <p:sp>
        <p:nvSpPr>
          <p:cNvPr id="30" name="제목 1">
            <a:extLst>
              <a:ext uri="{FF2B5EF4-FFF2-40B4-BE49-F238E27FC236}">
                <a16:creationId xmlns="" xmlns:a16="http://schemas.microsoft.com/office/drawing/2014/main" id="{352F11D4-358C-456F-27AD-FEE6A94526FE}"/>
              </a:ext>
            </a:extLst>
          </p:cNvPr>
          <p:cNvSpPr txBox="1">
            <a:spLocks/>
          </p:cNvSpPr>
          <p:nvPr/>
        </p:nvSpPr>
        <p:spPr>
          <a:xfrm>
            <a:off x="8163124" y="2089625"/>
            <a:ext cx="3144817" cy="13393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60000"/>
              </a:lnSpc>
            </a:pPr>
            <a:r>
              <a:rPr kumimoji="1" lang="ko-KR" altLang="en-US" sz="1600" b="1" dirty="0">
                <a:solidFill>
                  <a:schemeClr val="bg1"/>
                </a:solidFill>
                <a:latin typeface="소요단풍체 레귤러" pitchFamily="50" charset="-127"/>
                <a:ea typeface="소요단풍체 레귤러" pitchFamily="50" charset="-127"/>
              </a:rPr>
              <a:t>김정수</a:t>
            </a:r>
            <a:r>
              <a:rPr kumimoji="1" lang="ko-KR" altLang="en-US" sz="1400" b="1" dirty="0">
                <a:solidFill>
                  <a:schemeClr val="bg1"/>
                </a:solidFill>
                <a:latin typeface="소요단풍체 레귤러" pitchFamily="50" charset="-127"/>
                <a:ea typeface="소요단풍체 레귤러" pitchFamily="50" charset="-127"/>
              </a:rPr>
              <a:t> </a:t>
            </a:r>
            <a:r>
              <a:rPr kumimoji="1" lang="en-US" altLang="ko-KR" sz="1200" b="1" dirty="0">
                <a:solidFill>
                  <a:schemeClr val="bg1"/>
                </a:solidFill>
                <a:latin typeface="소요단풍체 레귤러" pitchFamily="50" charset="-127"/>
                <a:ea typeface="소요단풍체 레귤러" pitchFamily="50" charset="-127"/>
              </a:rPr>
              <a:t>Team Member</a:t>
            </a:r>
          </a:p>
          <a:p>
            <a:pPr>
              <a:lnSpc>
                <a:spcPct val="160000"/>
              </a:lnSpc>
            </a:pPr>
            <a:r>
              <a:rPr kumimoji="1" lang="en-US" altLang="ko-KR" sz="1000" dirty="0">
                <a:solidFill>
                  <a:schemeClr val="bg1"/>
                </a:solidFill>
                <a:latin typeface="소요단풍체 레귤러" pitchFamily="50" charset="-127"/>
                <a:ea typeface="소요단풍체 레귤러" pitchFamily="50" charset="-127"/>
              </a:rPr>
              <a:t>UI</a:t>
            </a:r>
            <a:r>
              <a:rPr kumimoji="1" lang="ko-KR" altLang="en-US" sz="1000" dirty="0">
                <a:solidFill>
                  <a:schemeClr val="bg1"/>
                </a:solidFill>
                <a:latin typeface="소요단풍체 레귤러" pitchFamily="50" charset="-127"/>
                <a:ea typeface="소요단풍체 레귤러" pitchFamily="50" charset="-127"/>
              </a:rPr>
              <a:t> 디자인 </a:t>
            </a:r>
            <a:r>
              <a:rPr kumimoji="1" lang="en-US" altLang="ko-KR" sz="1000" dirty="0" smtClean="0">
                <a:solidFill>
                  <a:schemeClr val="bg1"/>
                </a:solidFill>
                <a:latin typeface="소요단풍체 레귤러" pitchFamily="50" charset="-127"/>
                <a:ea typeface="소요단풍체 레귤러" pitchFamily="50" charset="-127"/>
              </a:rPr>
              <a:t>&amp;</a:t>
            </a:r>
            <a:r>
              <a:rPr kumimoji="1" lang="ko-KR" altLang="en-US" sz="1000" dirty="0">
                <a:solidFill>
                  <a:schemeClr val="bg1"/>
                </a:solidFill>
                <a:latin typeface="소요단풍체 레귤러" pitchFamily="50" charset="-127"/>
                <a:ea typeface="소요단풍체 레귤러" pitchFamily="50" charset="-127"/>
              </a:rPr>
              <a:t> </a:t>
            </a:r>
            <a:r>
              <a:rPr kumimoji="1" lang="ko-KR" altLang="en-US" sz="1000" dirty="0" smtClean="0">
                <a:solidFill>
                  <a:schemeClr val="bg1"/>
                </a:solidFill>
                <a:latin typeface="소요단풍체 레귤러" pitchFamily="50" charset="-127"/>
                <a:ea typeface="소요단풍체 레귤러" pitchFamily="50" charset="-127"/>
              </a:rPr>
              <a:t>회원 및</a:t>
            </a:r>
            <a:r>
              <a:rPr kumimoji="1" lang="en-US" altLang="ko-KR" sz="1000" dirty="0" smtClean="0">
                <a:solidFill>
                  <a:schemeClr val="bg1"/>
                </a:solidFill>
                <a:latin typeface="소요단풍체 레귤러" pitchFamily="50" charset="-127"/>
                <a:ea typeface="소요단풍체 레귤러" pitchFamily="50" charset="-127"/>
              </a:rPr>
              <a:t> </a:t>
            </a:r>
            <a:r>
              <a:rPr kumimoji="1" lang="ko-KR" altLang="en-US" sz="1000" dirty="0" smtClean="0">
                <a:solidFill>
                  <a:schemeClr val="bg1"/>
                </a:solidFill>
                <a:latin typeface="소요단풍체 레귤러" pitchFamily="50" charset="-127"/>
                <a:ea typeface="소요단풍체 레귤러" pitchFamily="50" charset="-127"/>
              </a:rPr>
              <a:t>게시판 </a:t>
            </a:r>
            <a:r>
              <a:rPr kumimoji="1" lang="en-US" altLang="ko-KR" sz="1000" dirty="0" smtClean="0">
                <a:solidFill>
                  <a:schemeClr val="bg1"/>
                </a:solidFill>
                <a:latin typeface="소요단풍체 레귤러" pitchFamily="50" charset="-127"/>
                <a:ea typeface="소요단풍체 레귤러" pitchFamily="50" charset="-127"/>
              </a:rPr>
              <a:t>DB</a:t>
            </a:r>
            <a:r>
              <a:rPr kumimoji="1" lang="ko-KR" altLang="en-US" sz="1000" dirty="0" smtClean="0">
                <a:solidFill>
                  <a:schemeClr val="bg1"/>
                </a:solidFill>
                <a:latin typeface="소요단풍체 레귤러" pitchFamily="50" charset="-127"/>
                <a:ea typeface="소요단풍체 레귤러" pitchFamily="50" charset="-127"/>
              </a:rPr>
              <a:t>작업 </a:t>
            </a:r>
            <a:r>
              <a:rPr kumimoji="1" lang="en-US" altLang="ko-KR" sz="1000" dirty="0">
                <a:solidFill>
                  <a:schemeClr val="bg1"/>
                </a:solidFill>
                <a:latin typeface="소요단풍체 레귤러" pitchFamily="50" charset="-127"/>
                <a:ea typeface="소요단풍체 레귤러" pitchFamily="50" charset="-127"/>
              </a:rPr>
              <a:t>&amp;</a:t>
            </a:r>
            <a:r>
              <a:rPr kumimoji="1" lang="ko-KR" altLang="en-US" sz="1000" dirty="0">
                <a:solidFill>
                  <a:schemeClr val="bg1"/>
                </a:solidFill>
                <a:latin typeface="소요단풍체 레귤러" pitchFamily="50" charset="-127"/>
                <a:ea typeface="소요단풍체 레귤러" pitchFamily="50" charset="-127"/>
              </a:rPr>
              <a:t> 캘린더</a:t>
            </a:r>
            <a:r>
              <a:rPr kumimoji="1" lang="en-US" altLang="ko-KR" sz="1000" dirty="0">
                <a:solidFill>
                  <a:schemeClr val="bg1"/>
                </a:solidFill>
                <a:latin typeface="소요단풍체 레귤러" pitchFamily="50" charset="-127"/>
                <a:ea typeface="소요단풍체 레귤러" pitchFamily="50" charset="-127"/>
              </a:rPr>
              <a:t> API</a:t>
            </a:r>
            <a:r>
              <a:rPr kumimoji="1" lang="ko-KR" altLang="en-US" sz="1000" dirty="0">
                <a:solidFill>
                  <a:schemeClr val="bg1"/>
                </a:solidFill>
                <a:latin typeface="소요단풍체 레귤러" pitchFamily="50" charset="-127"/>
                <a:ea typeface="소요단풍체 레귤러" pitchFamily="50" charset="-127"/>
              </a:rPr>
              <a:t> 연동</a:t>
            </a:r>
            <a:endParaRPr kumimoji="1" lang="en-US" altLang="ko-KR" sz="1000" dirty="0">
              <a:solidFill>
                <a:schemeClr val="bg1"/>
              </a:solidFill>
              <a:latin typeface="소요단풍체 레귤러" pitchFamily="50" charset="-127"/>
              <a:ea typeface="소요단풍체 레귤러" pitchFamily="50" charset="-127"/>
            </a:endParaRPr>
          </a:p>
          <a:p>
            <a:pPr>
              <a:lnSpc>
                <a:spcPct val="160000"/>
              </a:lnSpc>
            </a:pPr>
            <a:r>
              <a:rPr kumimoji="1" lang="ko-KR" altLang="en-US" sz="1000" dirty="0">
                <a:solidFill>
                  <a:schemeClr val="bg1"/>
                </a:solidFill>
                <a:latin typeface="소요단풍체 레귤러" pitchFamily="50" charset="-127"/>
                <a:ea typeface="소요단풍체 레귤러" pitchFamily="50" charset="-127"/>
              </a:rPr>
              <a:t>유저 </a:t>
            </a:r>
            <a:r>
              <a:rPr kumimoji="1" lang="ko-KR" altLang="en-US" sz="1000" dirty="0" smtClean="0">
                <a:solidFill>
                  <a:schemeClr val="bg1"/>
                </a:solidFill>
                <a:latin typeface="소요단풍체 레귤러" pitchFamily="50" charset="-127"/>
                <a:ea typeface="소요단풍체 레귤러" pitchFamily="50" charset="-127"/>
              </a:rPr>
              <a:t>홈페이</a:t>
            </a:r>
            <a:r>
              <a:rPr kumimoji="1" lang="ko-KR" altLang="en-US" sz="1000" dirty="0">
                <a:solidFill>
                  <a:schemeClr val="bg1"/>
                </a:solidFill>
                <a:latin typeface="소요단풍체 레귤러" pitchFamily="50" charset="-127"/>
                <a:ea typeface="소요단풍체 레귤러" pitchFamily="50" charset="-127"/>
              </a:rPr>
              <a:t>지</a:t>
            </a:r>
            <a:r>
              <a:rPr kumimoji="1" lang="en-US" altLang="ko-KR" sz="1000" dirty="0" smtClean="0">
                <a:solidFill>
                  <a:schemeClr val="bg1"/>
                </a:solidFill>
                <a:latin typeface="소요단풍체 레귤러" pitchFamily="50" charset="-127"/>
                <a:ea typeface="소요단풍체 레귤러" pitchFamily="50" charset="-127"/>
              </a:rPr>
              <a:t>,</a:t>
            </a:r>
            <a:r>
              <a:rPr kumimoji="1" lang="ko-KR" altLang="en-US" sz="1000" dirty="0" smtClean="0">
                <a:solidFill>
                  <a:schemeClr val="bg1"/>
                </a:solidFill>
                <a:latin typeface="소요단풍체 레귤러" pitchFamily="50" charset="-127"/>
                <a:ea typeface="소요단풍체 레귤러" pitchFamily="50" charset="-127"/>
              </a:rPr>
              <a:t> </a:t>
            </a:r>
            <a:r>
              <a:rPr kumimoji="1" lang="ko-KR" altLang="en-US" sz="1000" dirty="0">
                <a:solidFill>
                  <a:schemeClr val="bg1"/>
                </a:solidFill>
                <a:latin typeface="소요단풍체 레귤러" pitchFamily="50" charset="-127"/>
                <a:ea typeface="소요단풍체 레귤러" pitchFamily="50" charset="-127"/>
              </a:rPr>
              <a:t>프로필 수정 페이지 제작 </a:t>
            </a:r>
            <a:r>
              <a:rPr kumimoji="1" lang="ko-KR" altLang="en-US" sz="1000" dirty="0" smtClean="0">
                <a:solidFill>
                  <a:schemeClr val="bg1"/>
                </a:solidFill>
                <a:latin typeface="소요단풍체 레귤러" pitchFamily="50" charset="-127"/>
                <a:ea typeface="소요단풍체 레귤러" pitchFamily="50" charset="-127"/>
              </a:rPr>
              <a:t>및 서버구현</a:t>
            </a:r>
            <a:r>
              <a:rPr kumimoji="1" lang="en-US" altLang="ko-KR" sz="1000" dirty="0" smtClean="0">
                <a:solidFill>
                  <a:schemeClr val="bg1"/>
                </a:solidFill>
                <a:latin typeface="소요단풍체 레귤러" pitchFamily="50" charset="-127"/>
                <a:ea typeface="소요단풍체 레귤러" pitchFamily="50" charset="-127"/>
              </a:rPr>
              <a:t>,</a:t>
            </a:r>
            <a:endParaRPr kumimoji="1" lang="en-US" altLang="ko-KR" sz="1000" dirty="0">
              <a:solidFill>
                <a:schemeClr val="bg1"/>
              </a:solidFill>
              <a:latin typeface="소요단풍체 레귤러" pitchFamily="50" charset="-127"/>
              <a:ea typeface="소요단풍체 레귤러" pitchFamily="50" charset="-127"/>
            </a:endParaRPr>
          </a:p>
          <a:p>
            <a:pPr>
              <a:lnSpc>
                <a:spcPct val="160000"/>
              </a:lnSpc>
            </a:pPr>
            <a:r>
              <a:rPr kumimoji="1" lang="ko-KR" altLang="en-US" sz="1000" dirty="0">
                <a:solidFill>
                  <a:schemeClr val="bg1"/>
                </a:solidFill>
                <a:latin typeface="소요단풍체 레귤러" pitchFamily="50" charset="-127"/>
                <a:ea typeface="소요단풍체 레귤러" pitchFamily="50" charset="-127"/>
              </a:rPr>
              <a:t>회원가입 유효성 검사 진행</a:t>
            </a:r>
            <a:endParaRPr kumimoji="1" lang="en-US" altLang="ko-KR" sz="1000" dirty="0">
              <a:solidFill>
                <a:schemeClr val="bg1"/>
              </a:solidFill>
              <a:latin typeface="소요단풍체 레귤러" pitchFamily="50" charset="-127"/>
              <a:ea typeface="소요단풍체 레귤러" pitchFamily="50" charset="-127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="" xmlns:a16="http://schemas.microsoft.com/office/drawing/2014/main" id="{09E449F7-B4B3-4837-9136-5D181BCA56EC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6460440" y="3980089"/>
            <a:ext cx="1147040" cy="1770209"/>
          </a:xfrm>
          <a:prstGeom prst="rect">
            <a:avLst/>
          </a:prstGeom>
        </p:spPr>
      </p:pic>
      <p:sp>
        <p:nvSpPr>
          <p:cNvPr id="34" name="모서리가 둥근 사각형 설명선[R] 33">
            <a:extLst>
              <a:ext uri="{FF2B5EF4-FFF2-40B4-BE49-F238E27FC236}">
                <a16:creationId xmlns="" xmlns:a16="http://schemas.microsoft.com/office/drawing/2014/main" id="{A6D9FDC8-CC86-FDB2-FDC5-EB62863C6A67}"/>
              </a:ext>
            </a:extLst>
          </p:cNvPr>
          <p:cNvSpPr/>
          <p:nvPr/>
        </p:nvSpPr>
        <p:spPr>
          <a:xfrm>
            <a:off x="8108894" y="4231337"/>
            <a:ext cx="3253279" cy="1524340"/>
          </a:xfrm>
          <a:prstGeom prst="wedgeRoundRectCallout">
            <a:avLst>
              <a:gd name="adj1" fmla="val -55457"/>
              <a:gd name="adj2" fmla="val 20575"/>
              <a:gd name="adj3" fmla="val 16667"/>
            </a:avLst>
          </a:prstGeom>
          <a:solidFill>
            <a:srgbClr val="ABB7A5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highlight>
                <a:srgbClr val="ABB7A5"/>
              </a:highlight>
            </a:endParaRPr>
          </a:p>
        </p:txBody>
      </p:sp>
      <p:sp>
        <p:nvSpPr>
          <p:cNvPr id="35" name="제목 1">
            <a:extLst>
              <a:ext uri="{FF2B5EF4-FFF2-40B4-BE49-F238E27FC236}">
                <a16:creationId xmlns="" xmlns:a16="http://schemas.microsoft.com/office/drawing/2014/main" id="{7EB1F38C-D947-0D0D-A386-2F91E6820974}"/>
              </a:ext>
            </a:extLst>
          </p:cNvPr>
          <p:cNvSpPr txBox="1">
            <a:spLocks/>
          </p:cNvSpPr>
          <p:nvPr/>
        </p:nvSpPr>
        <p:spPr>
          <a:xfrm>
            <a:off x="8163124" y="4323819"/>
            <a:ext cx="3144817" cy="133937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60000"/>
              </a:lnSpc>
            </a:pPr>
            <a:r>
              <a:rPr kumimoji="1"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소요단풍체 레귤러" pitchFamily="50" charset="-127"/>
                <a:ea typeface="소요단풍체 레귤러" pitchFamily="50" charset="-127"/>
              </a:rPr>
              <a:t>임예은</a:t>
            </a:r>
            <a:r>
              <a:rPr kumimoji="1"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소요단풍체 레귤러" pitchFamily="50" charset="-127"/>
                <a:ea typeface="소요단풍체 레귤러" pitchFamily="50" charset="-127"/>
              </a:rPr>
              <a:t> </a:t>
            </a:r>
            <a:r>
              <a:rPr kumimoji="1"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소요단풍체 레귤러" pitchFamily="50" charset="-127"/>
                <a:ea typeface="소요단풍체 레귤러" pitchFamily="50" charset="-127"/>
              </a:rPr>
              <a:t>Team</a:t>
            </a:r>
            <a:r>
              <a:rPr kumimoji="1"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소요단풍체 레귤러" pitchFamily="50" charset="-127"/>
                <a:ea typeface="소요단풍체 레귤러" pitchFamily="50" charset="-127"/>
              </a:rPr>
              <a:t> </a:t>
            </a:r>
            <a:r>
              <a:rPr kumimoji="1"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소요단풍체 레귤러" pitchFamily="50" charset="-127"/>
                <a:ea typeface="소요단풍체 레귤러" pitchFamily="50" charset="-127"/>
              </a:rPr>
              <a:t>Member</a:t>
            </a:r>
          </a:p>
          <a:p>
            <a:pPr>
              <a:lnSpc>
                <a:spcPct val="160000"/>
              </a:lnSpc>
            </a:pPr>
            <a:r>
              <a:rPr kumimoji="1"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소요단풍체 레귤러" pitchFamily="50" charset="-127"/>
                <a:ea typeface="소요단풍체 레귤러" pitchFamily="50" charset="-127"/>
              </a:rPr>
              <a:t>프로젝트 계획서</a:t>
            </a:r>
            <a:r>
              <a:rPr kumimoji="1"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소요단풍체 레귤러" pitchFamily="50" charset="-127"/>
                <a:ea typeface="소요단풍체 레귤러" pitchFamily="50" charset="-127"/>
              </a:rPr>
              <a:t>,</a:t>
            </a:r>
            <a:r>
              <a:rPr kumimoji="1"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소요단풍체 레귤러" pitchFamily="50" charset="-127"/>
                <a:ea typeface="소요단풍체 레귤러" pitchFamily="50" charset="-127"/>
              </a:rPr>
              <a:t> 회의록 작성 및 발표자료 제작</a:t>
            </a:r>
            <a:endParaRPr kumimoji="1" lang="en-US" altLang="ko-KR" sz="1000" dirty="0">
              <a:solidFill>
                <a:schemeClr val="tx1">
                  <a:lumMod val="50000"/>
                  <a:lumOff val="50000"/>
                </a:schemeClr>
              </a:solidFill>
              <a:latin typeface="소요단풍체 레귤러" pitchFamily="50" charset="-127"/>
              <a:ea typeface="소요단풍체 레귤러" pitchFamily="50" charset="-127"/>
            </a:endParaRPr>
          </a:p>
          <a:p>
            <a:pPr>
              <a:lnSpc>
                <a:spcPct val="160000"/>
              </a:lnSpc>
            </a:pPr>
            <a:r>
              <a:rPr kumimoji="1"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소요단풍체 레귤러" pitchFamily="50" charset="-127"/>
                <a:ea typeface="소요단풍체 레귤러" pitchFamily="50" charset="-127"/>
              </a:rPr>
              <a:t>대문</a:t>
            </a:r>
            <a:r>
              <a:rPr kumimoji="1"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소요단풍체 레귤러" pitchFamily="50" charset="-127"/>
                <a:ea typeface="소요단풍체 레귤러" pitchFamily="50" charset="-127"/>
              </a:rPr>
              <a:t>,</a:t>
            </a:r>
            <a:r>
              <a:rPr kumimoji="1"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소요단풍체 레귤러" pitchFamily="50" charset="-127"/>
                <a:ea typeface="소요단풍체 레귤러" pitchFamily="50" charset="-127"/>
              </a:rPr>
              <a:t> 메인</a:t>
            </a:r>
            <a:r>
              <a:rPr kumimoji="1"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소요단풍체 레귤러" pitchFamily="50" charset="-127"/>
                <a:ea typeface="소요단풍체 레귤러" pitchFamily="50" charset="-127"/>
              </a:rPr>
              <a:t>,</a:t>
            </a:r>
            <a:r>
              <a:rPr kumimoji="1"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소요단풍체 레귤러" pitchFamily="50" charset="-127"/>
                <a:ea typeface="소요단풍체 레귤러" pitchFamily="50" charset="-127"/>
              </a:rPr>
              <a:t> </a:t>
            </a:r>
            <a:r>
              <a:rPr kumimoji="1"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소요단풍체 레귤러" pitchFamily="50" charset="-127"/>
                <a:ea typeface="소요단풍체 레귤러" pitchFamily="50" charset="-127"/>
              </a:rPr>
              <a:t>로그인</a:t>
            </a:r>
            <a:r>
              <a:rPr kumimoji="1" lang="en-US" altLang="ko-KR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소요단풍체 레귤러" pitchFamily="50" charset="-127"/>
                <a:ea typeface="소요단풍체 레귤러" pitchFamily="50" charset="-127"/>
              </a:rPr>
              <a:t>, </a:t>
            </a:r>
            <a:r>
              <a:rPr kumimoji="1"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소요단풍체 레귤러" pitchFamily="50" charset="-127"/>
                <a:ea typeface="소요단풍체 레귤러" pitchFamily="50" charset="-127"/>
              </a:rPr>
              <a:t>관리자페이지</a:t>
            </a:r>
            <a:r>
              <a:rPr kumimoji="1" lang="en-US" altLang="ko-KR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소요단풍체 레귤러" pitchFamily="50" charset="-127"/>
                <a:ea typeface="소요단풍체 레귤러" pitchFamily="50" charset="-127"/>
              </a:rPr>
              <a:t>, </a:t>
            </a:r>
            <a:r>
              <a:rPr kumimoji="1"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소요단풍체 레귤러" pitchFamily="50" charset="-127"/>
                <a:ea typeface="소요단풍체 레귤러" pitchFamily="50" charset="-127"/>
              </a:rPr>
              <a:t>장바구니 </a:t>
            </a:r>
            <a:r>
              <a:rPr kumimoji="1"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소요단풍체 레귤러" pitchFamily="50" charset="-127"/>
                <a:ea typeface="소요단풍체 레귤러" pitchFamily="50" charset="-127"/>
              </a:rPr>
              <a:t>등 페이지 제작 </a:t>
            </a:r>
            <a:r>
              <a:rPr kumimoji="1"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소요단풍체 레귤러" pitchFamily="50" charset="-127"/>
                <a:ea typeface="소요단풍체 레귤러" pitchFamily="50" charset="-127"/>
              </a:rPr>
              <a:t>(HTML,</a:t>
            </a:r>
            <a:r>
              <a:rPr kumimoji="1"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소요단풍체 레귤러" pitchFamily="50" charset="-127"/>
                <a:ea typeface="소요단풍체 레귤러" pitchFamily="50" charset="-127"/>
              </a:rPr>
              <a:t> </a:t>
            </a:r>
            <a:r>
              <a:rPr kumimoji="1"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소요단풍체 레귤러" pitchFamily="50" charset="-127"/>
                <a:ea typeface="소요단풍체 레귤러" pitchFamily="50" charset="-127"/>
              </a:rPr>
              <a:t>CSS)</a:t>
            </a:r>
          </a:p>
          <a:p>
            <a:pPr>
              <a:lnSpc>
                <a:spcPct val="160000"/>
              </a:lnSpc>
            </a:pPr>
            <a:r>
              <a:rPr kumimoji="1"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소요단풍체 레귤러" pitchFamily="50" charset="-127"/>
                <a:ea typeface="소요단풍체 레귤러" pitchFamily="50" charset="-127"/>
              </a:rPr>
              <a:t>음악</a:t>
            </a:r>
            <a:r>
              <a:rPr kumimoji="1"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소요단풍체 레귤러" pitchFamily="50" charset="-127"/>
                <a:ea typeface="소요단풍체 레귤러" pitchFamily="50" charset="-127"/>
              </a:rPr>
              <a:t>,</a:t>
            </a:r>
            <a:r>
              <a:rPr kumimoji="1"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소요단풍체 레귤러" pitchFamily="50" charset="-127"/>
                <a:ea typeface="소요단풍체 레귤러" pitchFamily="50" charset="-127"/>
              </a:rPr>
              <a:t> 뉴스</a:t>
            </a:r>
            <a:r>
              <a:rPr kumimoji="1"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소요단풍체 레귤러" pitchFamily="50" charset="-127"/>
                <a:ea typeface="소요단풍체 레귤러" pitchFamily="50" charset="-127"/>
              </a:rPr>
              <a:t>,</a:t>
            </a:r>
            <a:r>
              <a:rPr kumimoji="1"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소요단풍체 레귤러" pitchFamily="50" charset="-127"/>
                <a:ea typeface="소요단풍체 레귤러" pitchFamily="50" charset="-127"/>
              </a:rPr>
              <a:t> 아이템 등 </a:t>
            </a:r>
            <a:r>
              <a:rPr kumimoji="1"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소요단풍체 레귤러" pitchFamily="50" charset="-127"/>
                <a:ea typeface="소요단풍체 레귤러" pitchFamily="50" charset="-127"/>
              </a:rPr>
              <a:t>DB </a:t>
            </a:r>
            <a:r>
              <a:rPr kumimoji="1"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소요단풍체 레귤러" pitchFamily="50" charset="-127"/>
                <a:ea typeface="소요단풍체 레귤러" pitchFamily="50" charset="-127"/>
              </a:rPr>
              <a:t>작업 진행</a:t>
            </a:r>
            <a:endParaRPr kumimoji="1" lang="en-US" altLang="ko-KR" sz="1000" dirty="0">
              <a:solidFill>
                <a:schemeClr val="tx1">
                  <a:lumMod val="50000"/>
                  <a:lumOff val="50000"/>
                </a:schemeClr>
              </a:solidFill>
              <a:latin typeface="소요단풍체 레귤러" pitchFamily="50" charset="-127"/>
              <a:ea typeface="소요단풍체 레귤러" pitchFamily="50" charset="-127"/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6208060" y="1816275"/>
            <a:ext cx="5404820" cy="187180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63242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3E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xmlns="" id="{B3134616-F648-784C-7FBE-A5EB6CDB7D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xmlns="" id="{9A5C2E59-F258-E206-B44C-DAC9F2800D82}"/>
              </a:ext>
            </a:extLst>
          </p:cNvPr>
          <p:cNvSpPr/>
          <p:nvPr/>
        </p:nvSpPr>
        <p:spPr>
          <a:xfrm>
            <a:off x="358180" y="348456"/>
            <a:ext cx="11475640" cy="6161087"/>
          </a:xfrm>
          <a:prstGeom prst="roundRect">
            <a:avLst>
              <a:gd name="adj" fmla="val 8815"/>
            </a:avLst>
          </a:prstGeom>
          <a:solidFill>
            <a:schemeClr val="bg1"/>
          </a:solidFill>
          <a:ln>
            <a:noFill/>
          </a:ln>
          <a:effectLst>
            <a:outerShdw blurRad="865687" dist="50800" dir="5400000" sx="42394" sy="42394" algn="ctr" rotWithShape="0">
              <a:srgbClr val="000000"/>
            </a:out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14" name="그림 13" descr="스크린샷, 만화 영화, 그래픽, 디자인이(가) 표시된 사진&#10;&#10;자동 생성된 설명">
            <a:extLst>
              <a:ext uri="{FF2B5EF4-FFF2-40B4-BE49-F238E27FC236}">
                <a16:creationId xmlns:a16="http://schemas.microsoft.com/office/drawing/2014/main" xmlns="" id="{E6502FCD-4B03-D676-D5F2-6CC715992A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55300" y="6045200"/>
            <a:ext cx="1384300" cy="660372"/>
          </a:xfrm>
          <a:prstGeom prst="rect">
            <a:avLst/>
          </a:prstGeom>
        </p:spPr>
      </p:pic>
      <p:grpSp>
        <p:nvGrpSpPr>
          <p:cNvPr id="31" name="그룹 30">
            <a:extLst>
              <a:ext uri="{FF2B5EF4-FFF2-40B4-BE49-F238E27FC236}">
                <a16:creationId xmlns:a16="http://schemas.microsoft.com/office/drawing/2014/main" xmlns="" id="{44CD6922-FD62-B9F3-5B73-3B8CCED3E0FD}"/>
              </a:ext>
            </a:extLst>
          </p:cNvPr>
          <p:cNvGrpSpPr/>
          <p:nvPr/>
        </p:nvGrpSpPr>
        <p:grpSpPr>
          <a:xfrm>
            <a:off x="1014616" y="3123983"/>
            <a:ext cx="10172711" cy="3060000"/>
            <a:chOff x="971894" y="2101227"/>
            <a:chExt cx="10172711" cy="3060000"/>
          </a:xfrm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xmlns="" id="{2F606B53-55E7-C34A-161A-C1D041019BD0}"/>
                </a:ext>
              </a:extLst>
            </p:cNvPr>
            <p:cNvSpPr/>
            <p:nvPr/>
          </p:nvSpPr>
          <p:spPr>
            <a:xfrm>
              <a:off x="971894" y="2101227"/>
              <a:ext cx="3060000" cy="3060000"/>
            </a:xfrm>
            <a:prstGeom prst="ellipse">
              <a:avLst/>
            </a:prstGeom>
            <a:gradFill flip="none" rotWithShape="1">
              <a:gsLst>
                <a:gs pos="0">
                  <a:srgbClr val="ABB7A5">
                    <a:tint val="66000"/>
                    <a:satMod val="160000"/>
                  </a:srgbClr>
                </a:gs>
                <a:gs pos="50000">
                  <a:srgbClr val="ABB7A5">
                    <a:tint val="44500"/>
                    <a:satMod val="160000"/>
                  </a:srgbClr>
                </a:gs>
                <a:gs pos="100000">
                  <a:srgbClr val="ABB7A5">
                    <a:tint val="23500"/>
                    <a:satMod val="160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solidFill>
                <a:srgbClr val="ABB7A5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xmlns="" id="{BACE7934-0683-C476-4843-9BA9A6537A6F}"/>
                </a:ext>
              </a:extLst>
            </p:cNvPr>
            <p:cNvSpPr/>
            <p:nvPr/>
          </p:nvSpPr>
          <p:spPr>
            <a:xfrm>
              <a:off x="8066820" y="2101227"/>
              <a:ext cx="3060000" cy="3060000"/>
            </a:xfrm>
            <a:prstGeom prst="ellipse">
              <a:avLst/>
            </a:prstGeom>
            <a:gradFill flip="none" rotWithShape="1">
              <a:gsLst>
                <a:gs pos="0">
                  <a:srgbClr val="ABB7A5">
                    <a:tint val="66000"/>
                    <a:satMod val="160000"/>
                  </a:srgbClr>
                </a:gs>
                <a:gs pos="50000">
                  <a:srgbClr val="ABB7A5">
                    <a:tint val="44500"/>
                    <a:satMod val="160000"/>
                  </a:srgbClr>
                </a:gs>
                <a:gs pos="100000">
                  <a:srgbClr val="ABB7A5">
                    <a:tint val="23500"/>
                    <a:satMod val="160000"/>
                  </a:srgbClr>
                </a:gs>
              </a:gsLst>
              <a:lin ang="5400000" scaled="1"/>
              <a:tileRect/>
            </a:gradFill>
            <a:ln>
              <a:solidFill>
                <a:srgbClr val="ABB7A5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xmlns="" id="{FF863568-ECDF-00C8-0EEE-884818E3BC25}"/>
                </a:ext>
              </a:extLst>
            </p:cNvPr>
            <p:cNvSpPr txBox="1"/>
            <p:nvPr/>
          </p:nvSpPr>
          <p:spPr>
            <a:xfrm>
              <a:off x="1539263" y="2733301"/>
              <a:ext cx="192526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2000" b="1" dirty="0">
                  <a:solidFill>
                    <a:schemeClr val="bg2">
                      <a:lumMod val="50000"/>
                    </a:schemeClr>
                  </a:solidFill>
                  <a:latin typeface="NanumSquareRoundOTF Bold" panose="020B0600000101010101" pitchFamily="34" charset="-127"/>
                  <a:ea typeface="NanumSquareRoundOTF Bold" panose="020B0600000101010101" pitchFamily="34" charset="-127"/>
                </a:rPr>
                <a:t>Wellbeing Life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xmlns="" id="{CADE01E7-F27D-A7F8-C2A5-DAEA6625DA16}"/>
                </a:ext>
              </a:extLst>
            </p:cNvPr>
            <p:cNvSpPr txBox="1"/>
            <p:nvPr/>
          </p:nvSpPr>
          <p:spPr>
            <a:xfrm>
              <a:off x="8588088" y="2603279"/>
              <a:ext cx="205304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2000" b="1" dirty="0">
                  <a:solidFill>
                    <a:schemeClr val="bg2">
                      <a:lumMod val="50000"/>
                    </a:schemeClr>
                  </a:solidFill>
                  <a:latin typeface="NanumSquareRoundOTF Bold" panose="020B0600000101010101" pitchFamily="34" charset="-127"/>
                  <a:ea typeface="NanumSquareRoundOTF Bold" panose="020B0600000101010101" pitchFamily="34" charset="-127"/>
                </a:rPr>
                <a:t>Every Workout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xmlns="" id="{0C2C5932-72EB-EE15-DEEB-700ED9C3EDBB}"/>
                </a:ext>
              </a:extLst>
            </p:cNvPr>
            <p:cNvSpPr txBox="1"/>
            <p:nvPr/>
          </p:nvSpPr>
          <p:spPr>
            <a:xfrm>
              <a:off x="1074789" y="3218024"/>
              <a:ext cx="285421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kumimoji="1" lang="ko-KR" altLang="en-US" sz="1600" dirty="0">
                  <a:solidFill>
                    <a:schemeClr val="bg2">
                      <a:lumMod val="75000"/>
                    </a:schemeClr>
                  </a:solidFill>
                  <a:latin typeface="소요단풍체 레귤러" pitchFamily="50" charset="-127"/>
                  <a:ea typeface="소요단풍체 레귤러" pitchFamily="50" charset="-127"/>
                </a:rPr>
                <a:t>즐겁고 건강한 삶을 위해</a:t>
              </a:r>
              <a:endParaRPr kumimoji="1" lang="en-US" altLang="ko-KR" sz="1600" dirty="0">
                <a:solidFill>
                  <a:schemeClr val="bg2">
                    <a:lumMod val="75000"/>
                  </a:schemeClr>
                </a:solidFill>
                <a:latin typeface="소요단풍체 레귤러" pitchFamily="50" charset="-127"/>
                <a:ea typeface="소요단풍체 레귤러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kumimoji="1" lang="ko-KR" altLang="en-US" sz="1600" dirty="0">
                  <a:solidFill>
                    <a:schemeClr val="bg2">
                      <a:lumMod val="75000"/>
                    </a:schemeClr>
                  </a:solidFill>
                  <a:latin typeface="소요단풍체 레귤러" pitchFamily="50" charset="-127"/>
                  <a:ea typeface="소요단풍체 레귤러" pitchFamily="50" charset="-127"/>
                </a:rPr>
                <a:t>운동과 올바른 식생활에 </a:t>
              </a:r>
              <a:endParaRPr kumimoji="1" lang="en-US" altLang="ko-KR" sz="1600" dirty="0">
                <a:solidFill>
                  <a:schemeClr val="bg2">
                    <a:lumMod val="75000"/>
                  </a:schemeClr>
                </a:solidFill>
                <a:latin typeface="소요단풍체 레귤러" pitchFamily="50" charset="-127"/>
                <a:ea typeface="소요단풍체 레귤러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kumimoji="1" lang="ko-KR" altLang="en-US" sz="1600" dirty="0">
                  <a:solidFill>
                    <a:schemeClr val="bg2">
                      <a:lumMod val="75000"/>
                    </a:schemeClr>
                  </a:solidFill>
                  <a:latin typeface="소요단풍체 레귤러" pitchFamily="50" charset="-127"/>
                  <a:ea typeface="소요단풍체 레귤러" pitchFamily="50" charset="-127"/>
                </a:rPr>
                <a:t>관련된 차별화된 솔루션 제공</a:t>
              </a:r>
              <a:endParaRPr kumimoji="1" lang="en-US" altLang="ko-KR" sz="1600" dirty="0">
                <a:solidFill>
                  <a:schemeClr val="bg2">
                    <a:lumMod val="75000"/>
                  </a:schemeClr>
                </a:solidFill>
                <a:latin typeface="소요단풍체 레귤러" pitchFamily="50" charset="-127"/>
                <a:ea typeface="소요단풍체 레귤러" pitchFamily="50" charset="-127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xmlns="" id="{9EC9C795-C341-2765-643E-EFEF163B3DB0}"/>
                </a:ext>
              </a:extLst>
            </p:cNvPr>
            <p:cNvSpPr txBox="1"/>
            <p:nvPr/>
          </p:nvSpPr>
          <p:spPr>
            <a:xfrm>
              <a:off x="8084606" y="3091708"/>
              <a:ext cx="3059999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kumimoji="1" lang="ko-KR" altLang="en-US" sz="1600" dirty="0">
                  <a:solidFill>
                    <a:schemeClr val="bg2">
                      <a:lumMod val="75000"/>
                    </a:schemeClr>
                  </a:solidFill>
                  <a:latin typeface="소요단풍체 레귤러" pitchFamily="50" charset="-127"/>
                  <a:ea typeface="소요단풍체 레귤러" pitchFamily="50" charset="-127"/>
                </a:rPr>
                <a:t>효과적이고 올바른 </a:t>
              </a:r>
              <a:endParaRPr kumimoji="1" lang="en-US" altLang="ko-KR" sz="1600" dirty="0">
                <a:solidFill>
                  <a:schemeClr val="bg2">
                    <a:lumMod val="75000"/>
                  </a:schemeClr>
                </a:solidFill>
                <a:latin typeface="소요단풍체 레귤러" pitchFamily="50" charset="-127"/>
                <a:ea typeface="소요단풍체 레귤러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kumimoji="1" lang="ko-KR" altLang="en-US" sz="1600" dirty="0">
                  <a:solidFill>
                    <a:schemeClr val="bg2">
                      <a:lumMod val="75000"/>
                    </a:schemeClr>
                  </a:solidFill>
                  <a:latin typeface="소요단풍체 레귤러" pitchFamily="50" charset="-127"/>
                  <a:ea typeface="소요단풍체 레귤러" pitchFamily="50" charset="-127"/>
                </a:rPr>
                <a:t>운동 방식으로 바쁜 삶 속 </a:t>
              </a:r>
              <a:endParaRPr kumimoji="1" lang="en-US" altLang="ko-KR" sz="1600" dirty="0">
                <a:solidFill>
                  <a:schemeClr val="bg2">
                    <a:lumMod val="75000"/>
                  </a:schemeClr>
                </a:solidFill>
                <a:latin typeface="소요단풍체 레귤러" pitchFamily="50" charset="-127"/>
                <a:ea typeface="소요단풍체 레귤러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kumimoji="1" lang="ko-KR" altLang="en-US" sz="1600" dirty="0">
                  <a:solidFill>
                    <a:schemeClr val="bg2">
                      <a:lumMod val="75000"/>
                    </a:schemeClr>
                  </a:solidFill>
                  <a:latin typeface="소요단풍체 레귤러" pitchFamily="50" charset="-127"/>
                  <a:ea typeface="소요단풍체 레귤러" pitchFamily="50" charset="-127"/>
                </a:rPr>
                <a:t>맞춤형 트레이닝 방식을 제공</a:t>
              </a:r>
              <a:endParaRPr kumimoji="1" lang="en-US" altLang="ko-KR" sz="1600" dirty="0">
                <a:solidFill>
                  <a:schemeClr val="bg2">
                    <a:lumMod val="75000"/>
                  </a:schemeClr>
                </a:solidFill>
                <a:latin typeface="소요단풍체 레귤러" pitchFamily="50" charset="-127"/>
                <a:ea typeface="소요단풍체 레귤러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kumimoji="1" lang="ko-KR" altLang="en-US" sz="1600" dirty="0">
                  <a:solidFill>
                    <a:schemeClr val="bg2">
                      <a:lumMod val="75000"/>
                    </a:schemeClr>
                  </a:solidFill>
                  <a:latin typeface="소요단풍체 레귤러" pitchFamily="50" charset="-127"/>
                  <a:ea typeface="소요단풍체 레귤러" pitchFamily="50" charset="-127"/>
                </a:rPr>
                <a:t>하여 건강생활에 기여</a:t>
              </a:r>
              <a:endParaRPr kumimoji="1" lang="en-US" altLang="ko-KR" sz="1600" dirty="0">
                <a:solidFill>
                  <a:schemeClr val="bg2">
                    <a:lumMod val="75000"/>
                  </a:schemeClr>
                </a:solidFill>
                <a:latin typeface="소요단풍체 레귤러" pitchFamily="50" charset="-127"/>
                <a:ea typeface="소요단풍체 레귤러" pitchFamily="50" charset="-127"/>
              </a:endParaRPr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xmlns="" id="{A376AAC4-13A1-AA65-D0F4-38CCBC262D4E}"/>
                </a:ext>
              </a:extLst>
            </p:cNvPr>
            <p:cNvSpPr/>
            <p:nvPr/>
          </p:nvSpPr>
          <p:spPr>
            <a:xfrm>
              <a:off x="4519357" y="2101227"/>
              <a:ext cx="3060000" cy="3060000"/>
            </a:xfrm>
            <a:prstGeom prst="ellipse">
              <a:avLst/>
            </a:prstGeom>
            <a:gradFill flip="none" rotWithShape="1">
              <a:gsLst>
                <a:gs pos="0">
                  <a:srgbClr val="ABB7A5">
                    <a:tint val="66000"/>
                    <a:satMod val="160000"/>
                  </a:srgbClr>
                </a:gs>
                <a:gs pos="50000">
                  <a:srgbClr val="ABB7A5">
                    <a:tint val="44500"/>
                    <a:satMod val="160000"/>
                  </a:srgbClr>
                </a:gs>
                <a:gs pos="100000">
                  <a:srgbClr val="ABB7A5">
                    <a:tint val="23500"/>
                    <a:satMod val="16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rgbClr val="ABB7A5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xmlns="" id="{7B273DD5-1100-1F24-0F27-E373B170C3F0}"/>
                </a:ext>
              </a:extLst>
            </p:cNvPr>
            <p:cNvSpPr txBox="1"/>
            <p:nvPr/>
          </p:nvSpPr>
          <p:spPr>
            <a:xfrm>
              <a:off x="5675951" y="2933356"/>
              <a:ext cx="192526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2000" b="1" dirty="0">
                  <a:solidFill>
                    <a:schemeClr val="bg2">
                      <a:lumMod val="50000"/>
                    </a:schemeClr>
                  </a:solidFill>
                  <a:latin typeface="NanumSquareRoundOTF Bold" panose="020B0600000101010101" pitchFamily="34" charset="-127"/>
                  <a:ea typeface="NanumSquareRoundOTF Bold" panose="020B0600000101010101" pitchFamily="34" charset="-127"/>
                </a:rPr>
                <a:t>With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xmlns="" id="{F6BE0CD3-1A5C-5C44-AC66-9DF67F58546B}"/>
                </a:ext>
              </a:extLst>
            </p:cNvPr>
            <p:cNvSpPr txBox="1"/>
            <p:nvPr/>
          </p:nvSpPr>
          <p:spPr>
            <a:xfrm>
              <a:off x="4626323" y="3418079"/>
              <a:ext cx="285421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kumimoji="1" lang="ko-KR" altLang="en-US" sz="1600" dirty="0">
                  <a:solidFill>
                    <a:schemeClr val="bg2">
                      <a:lumMod val="75000"/>
                    </a:schemeClr>
                  </a:solidFill>
                  <a:latin typeface="소요단풍체 레귤러" pitchFamily="50" charset="-127"/>
                  <a:ea typeface="소요단풍체 레귤러" pitchFamily="50" charset="-127"/>
                </a:rPr>
                <a:t>공동체 의식을 바탕으로 </a:t>
              </a:r>
              <a:endParaRPr kumimoji="1" lang="en-US" altLang="ko-KR" sz="1600" dirty="0">
                <a:solidFill>
                  <a:schemeClr val="bg2">
                    <a:lumMod val="75000"/>
                  </a:schemeClr>
                </a:solidFill>
                <a:latin typeface="소요단풍체 레귤러" pitchFamily="50" charset="-127"/>
                <a:ea typeface="소요단풍체 레귤러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kumimoji="1" lang="en-US" altLang="ko-KR" sz="1600" dirty="0">
                  <a:solidFill>
                    <a:schemeClr val="bg2">
                      <a:lumMod val="75000"/>
                    </a:schemeClr>
                  </a:solidFill>
                  <a:latin typeface="소요단풍체 레귤러" pitchFamily="50" charset="-127"/>
                  <a:ea typeface="소요단풍체 레귤러" pitchFamily="50" charset="-127"/>
                </a:rPr>
                <a:t>'</a:t>
              </a:r>
              <a:r>
                <a:rPr kumimoji="1" lang="ko-KR" altLang="en-US" sz="1600" dirty="0">
                  <a:solidFill>
                    <a:schemeClr val="bg2">
                      <a:lumMod val="75000"/>
                    </a:schemeClr>
                  </a:solidFill>
                  <a:latin typeface="소요단풍체 레귤러" pitchFamily="50" charset="-127"/>
                  <a:ea typeface="소요단풍체 레귤러" pitchFamily="50" charset="-127"/>
                </a:rPr>
                <a:t>함께</a:t>
              </a:r>
              <a:r>
                <a:rPr kumimoji="1" lang="en-US" altLang="ko-KR" sz="1600" dirty="0">
                  <a:solidFill>
                    <a:schemeClr val="bg2">
                      <a:lumMod val="75000"/>
                    </a:schemeClr>
                  </a:solidFill>
                  <a:latin typeface="소요단풍체 레귤러" pitchFamily="50" charset="-127"/>
                  <a:ea typeface="소요단풍체 레귤러" pitchFamily="50" charset="-127"/>
                </a:rPr>
                <a:t>’ </a:t>
              </a:r>
              <a:r>
                <a:rPr kumimoji="1" lang="ko-KR" altLang="en-US" sz="1600" dirty="0">
                  <a:solidFill>
                    <a:schemeClr val="bg2">
                      <a:lumMod val="75000"/>
                    </a:schemeClr>
                  </a:solidFill>
                  <a:latin typeface="소요단풍체 레귤러" pitchFamily="50" charset="-127"/>
                  <a:ea typeface="소요단풍체 레귤러" pitchFamily="50" charset="-127"/>
                </a:rPr>
                <a:t>하는 문화를 추구</a:t>
              </a:r>
              <a:endParaRPr kumimoji="1" lang="en-US" altLang="ko-KR" sz="1600" dirty="0">
                <a:solidFill>
                  <a:schemeClr val="bg2">
                    <a:lumMod val="75000"/>
                  </a:schemeClr>
                </a:solidFill>
                <a:latin typeface="소요단풍체 레귤러" pitchFamily="50" charset="-127"/>
                <a:ea typeface="소요단풍체 레귤러" pitchFamily="50" charset="-127"/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F9D64305-5DA5-5B92-9065-BFFD4A3F78CE}"/>
              </a:ext>
            </a:extLst>
          </p:cNvPr>
          <p:cNvSpPr txBox="1"/>
          <p:nvPr/>
        </p:nvSpPr>
        <p:spPr>
          <a:xfrm>
            <a:off x="730250" y="1555940"/>
            <a:ext cx="10740605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dirty="0">
                <a:solidFill>
                  <a:srgbClr val="ABB7A5"/>
                </a:solidFill>
                <a:latin typeface="소요단풍체 레귤러" pitchFamily="50" charset="-127"/>
                <a:ea typeface="소요단풍체 레귤러" pitchFamily="50" charset="-127"/>
              </a:rPr>
              <a:t>3WORK:WWW (Wellbeing Life With Every Workout)</a:t>
            </a:r>
          </a:p>
          <a:p>
            <a:pPr>
              <a:lnSpc>
                <a:spcPct val="150000"/>
              </a:lnSpc>
            </a:pPr>
            <a:r>
              <a:rPr kumimoji="1" lang="ko-KR" altLang="en-US" dirty="0">
                <a:solidFill>
                  <a:srgbClr val="ABB7A5"/>
                </a:solidFill>
                <a:latin typeface="소요단풍체 레귤러" pitchFamily="50" charset="-127"/>
                <a:ea typeface="소요단풍체 레귤러" pitchFamily="50" charset="-127"/>
              </a:rPr>
              <a:t>공동체 참여와 업무 수행</a:t>
            </a:r>
            <a:r>
              <a:rPr kumimoji="1" lang="en-US" altLang="ko-KR" dirty="0">
                <a:solidFill>
                  <a:srgbClr val="ABB7A5"/>
                </a:solidFill>
                <a:latin typeface="소요단풍체 레귤러" pitchFamily="50" charset="-127"/>
                <a:ea typeface="소요단풍체 레귤러" pitchFamily="50" charset="-127"/>
              </a:rPr>
              <a:t>, </a:t>
            </a:r>
            <a:r>
              <a:rPr kumimoji="1" lang="ko-KR" altLang="en-US" dirty="0">
                <a:solidFill>
                  <a:srgbClr val="ABB7A5"/>
                </a:solidFill>
                <a:latin typeface="소요단풍체 레귤러" pitchFamily="50" charset="-127"/>
                <a:ea typeface="소요단풍체 레귤러" pitchFamily="50" charset="-127"/>
              </a:rPr>
              <a:t>그리고 정기적인 운동이 조화롭게 결합되어</a:t>
            </a:r>
            <a:endParaRPr kumimoji="1" lang="en-US" altLang="ko-KR" dirty="0">
              <a:solidFill>
                <a:srgbClr val="ABB7A5"/>
              </a:solidFill>
              <a:latin typeface="소요단풍체 레귤러" pitchFamily="50" charset="-127"/>
              <a:ea typeface="소요단풍체 레귤러" pitchFamily="50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dirty="0">
                <a:solidFill>
                  <a:srgbClr val="ABB7A5"/>
                </a:solidFill>
                <a:latin typeface="소요단풍체 레귤러" pitchFamily="50" charset="-127"/>
                <a:ea typeface="소요단풍체 레귤러" pitchFamily="50" charset="-127"/>
              </a:rPr>
              <a:t>현대인의 건강한 라이프스타일을 촉진하고자 한다</a:t>
            </a:r>
            <a:r>
              <a:rPr kumimoji="1" lang="en-US" altLang="ko-KR" dirty="0">
                <a:solidFill>
                  <a:srgbClr val="ABB7A5"/>
                </a:solidFill>
                <a:latin typeface="소요단풍체 레귤러" pitchFamily="50" charset="-127"/>
                <a:ea typeface="소요단풍체 레귤러" pitchFamily="50" charset="-127"/>
              </a:rPr>
              <a:t>.</a:t>
            </a:r>
            <a:endParaRPr kumimoji="1" lang="ko-KR" altLang="en-US" dirty="0">
              <a:solidFill>
                <a:srgbClr val="ABB7A5"/>
              </a:solidFill>
              <a:latin typeface="소요단풍체 레귤러" pitchFamily="50" charset="-127"/>
              <a:ea typeface="소요단풍체 레귤러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A76528ED-041F-BBB2-9034-DC8E4B4DFF50}"/>
              </a:ext>
            </a:extLst>
          </p:cNvPr>
          <p:cNvSpPr txBox="1"/>
          <p:nvPr/>
        </p:nvSpPr>
        <p:spPr>
          <a:xfrm>
            <a:off x="725447" y="763441"/>
            <a:ext cx="107454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000" b="1" dirty="0">
                <a:solidFill>
                  <a:srgbClr val="7F8D70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Topic</a:t>
            </a:r>
            <a:endParaRPr kumimoji="1" lang="ko-KR" altLang="en-US" sz="2000" b="1" dirty="0">
              <a:solidFill>
                <a:srgbClr val="7F8D70"/>
              </a:solidFill>
              <a:latin typeface="NanumSquareRoundOTF Bold" panose="020B0600000101010101" pitchFamily="34" charset="-127"/>
              <a:ea typeface="NanumSquareRoundOTF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815031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3E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xmlns="" id="{9D5BA70D-5232-E933-5174-1EED4CC23C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xmlns="" id="{DEDD8209-400B-DC20-30EB-8457812F985D}"/>
              </a:ext>
            </a:extLst>
          </p:cNvPr>
          <p:cNvSpPr/>
          <p:nvPr/>
        </p:nvSpPr>
        <p:spPr>
          <a:xfrm>
            <a:off x="358180" y="348456"/>
            <a:ext cx="11475640" cy="6161087"/>
          </a:xfrm>
          <a:prstGeom prst="roundRect">
            <a:avLst>
              <a:gd name="adj" fmla="val 8815"/>
            </a:avLst>
          </a:prstGeom>
          <a:solidFill>
            <a:schemeClr val="bg1"/>
          </a:solidFill>
          <a:ln>
            <a:noFill/>
          </a:ln>
          <a:effectLst>
            <a:outerShdw blurRad="865687" dist="50800" dir="5400000" sx="42394" sy="42394" algn="ctr" rotWithShape="0">
              <a:srgbClr val="000000"/>
            </a:out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xmlns="" id="{1F163D83-AE20-05FF-77F0-233E17AD7826}"/>
              </a:ext>
            </a:extLst>
          </p:cNvPr>
          <p:cNvSpPr/>
          <p:nvPr/>
        </p:nvSpPr>
        <p:spPr>
          <a:xfrm>
            <a:off x="358180" y="348456"/>
            <a:ext cx="11475640" cy="6161087"/>
          </a:xfrm>
          <a:prstGeom prst="roundRect">
            <a:avLst>
              <a:gd name="adj" fmla="val 8815"/>
            </a:avLst>
          </a:prstGeom>
          <a:solidFill>
            <a:schemeClr val="bg1"/>
          </a:solidFill>
          <a:ln>
            <a:noFill/>
          </a:ln>
          <a:effectLst>
            <a:outerShdw blurRad="865687" dist="50800" dir="5400000" sx="42394" sy="42394" algn="ctr" rotWithShape="0">
              <a:srgbClr val="000000"/>
            </a:out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kumimoji="1" lang="en-US" altLang="ko-KR" dirty="0"/>
              <a:t>스ᄏᄅ6.12.33</a:t>
            </a:r>
            <a:endParaRPr kumimoji="1"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51ED50B8-9E2A-E429-B314-D6C1E2687295}"/>
              </a:ext>
            </a:extLst>
          </p:cNvPr>
          <p:cNvSpPr txBox="1"/>
          <p:nvPr/>
        </p:nvSpPr>
        <p:spPr>
          <a:xfrm>
            <a:off x="725447" y="1744597"/>
            <a:ext cx="9562726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400" dirty="0">
                <a:solidFill>
                  <a:srgbClr val="ABB7A5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• </a:t>
            </a:r>
            <a:r>
              <a:rPr kumimoji="1" lang="en-US" altLang="ko-KR" sz="2400" b="1" dirty="0">
                <a:solidFill>
                  <a:srgbClr val="ABB7A5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OS</a:t>
            </a:r>
            <a:r>
              <a:rPr lang="en-US" altLang="ko-KR" sz="2400" b="1" dirty="0">
                <a:solidFill>
                  <a:srgbClr val="ABB7A5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rgbClr val="ABB7A5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  Windows 10 | Mac OS</a:t>
            </a:r>
          </a:p>
          <a:p>
            <a:pPr>
              <a:lnSpc>
                <a:spcPct val="150000"/>
              </a:lnSpc>
            </a:pPr>
            <a:r>
              <a:rPr kumimoji="1" lang="en-US" altLang="ko-KR" sz="2400" dirty="0">
                <a:solidFill>
                  <a:srgbClr val="ABB7A5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• </a:t>
            </a:r>
            <a:r>
              <a:rPr kumimoji="1" lang="en-US" altLang="ko-KR" sz="2400" b="1" dirty="0">
                <a:solidFill>
                  <a:srgbClr val="ABB7A5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Front-End</a:t>
            </a:r>
            <a:r>
              <a:rPr lang="en-US" altLang="ko-KR" sz="2400" b="1" dirty="0">
                <a:solidFill>
                  <a:srgbClr val="ABB7A5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rgbClr val="ABB7A5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  HTML5 | CSS | JavaScript ES5 |  </a:t>
            </a:r>
            <a:r>
              <a:rPr lang="en-US" altLang="ko-KR" sz="2000" dirty="0" err="1">
                <a:solidFill>
                  <a:srgbClr val="ABB7A5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Jquery</a:t>
            </a:r>
            <a:r>
              <a:rPr lang="en-US" altLang="ko-KR" sz="2000" dirty="0">
                <a:solidFill>
                  <a:srgbClr val="ABB7A5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3.7.1 | </a:t>
            </a:r>
            <a:r>
              <a:rPr lang="en-US" altLang="ko-KR" sz="2000" dirty="0" err="1">
                <a:solidFill>
                  <a:srgbClr val="ABB7A5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Thymeleaf</a:t>
            </a:r>
            <a:endParaRPr lang="en-US" altLang="ko-KR" sz="2000" dirty="0">
              <a:solidFill>
                <a:srgbClr val="ABB7A5"/>
              </a:solidFill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2400" dirty="0">
                <a:solidFill>
                  <a:srgbClr val="ABB7A5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• </a:t>
            </a:r>
            <a:r>
              <a:rPr kumimoji="1" lang="en-US" altLang="ko-KR" sz="2400" b="1" dirty="0">
                <a:solidFill>
                  <a:srgbClr val="ABB7A5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Back-End</a:t>
            </a:r>
            <a:endParaRPr lang="en-US" altLang="ko-KR" sz="2400" b="1" dirty="0">
              <a:solidFill>
                <a:srgbClr val="ABB7A5"/>
              </a:solidFill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rgbClr val="ABB7A5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 MySQL | JAVA </a:t>
            </a:r>
            <a:r>
              <a:rPr lang="en-US" altLang="ko-KR" sz="2000" dirty="0" smtClean="0">
                <a:solidFill>
                  <a:srgbClr val="ABB7A5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17 </a:t>
            </a:r>
            <a:r>
              <a:rPr lang="en-US" altLang="ko-KR" sz="2000" dirty="0">
                <a:solidFill>
                  <a:srgbClr val="ABB7A5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|</a:t>
            </a:r>
            <a:r>
              <a:rPr lang="ko-KR" altLang="en-US" sz="2000" dirty="0">
                <a:solidFill>
                  <a:srgbClr val="ABB7A5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</a:t>
            </a:r>
            <a:r>
              <a:rPr lang="en-US" altLang="ko-KR" sz="2000" dirty="0">
                <a:solidFill>
                  <a:srgbClr val="ABB7A5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Spring Boot | JPA  </a:t>
            </a:r>
          </a:p>
          <a:p>
            <a:pPr>
              <a:lnSpc>
                <a:spcPct val="150000"/>
              </a:lnSpc>
            </a:pPr>
            <a:r>
              <a:rPr kumimoji="1" lang="en-US" altLang="ko-KR" sz="2400" dirty="0">
                <a:solidFill>
                  <a:srgbClr val="ABB7A5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• </a:t>
            </a:r>
            <a:r>
              <a:rPr lang="en-US" altLang="ko-KR" sz="2400" b="1" dirty="0">
                <a:solidFill>
                  <a:srgbClr val="ABB7A5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Tool</a:t>
            </a:r>
          </a:p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rgbClr val="ABB7A5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 </a:t>
            </a:r>
            <a:r>
              <a:rPr lang="en-US" altLang="ko-KR" sz="2000" dirty="0">
                <a:solidFill>
                  <a:srgbClr val="ABB7A5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MySQL Workbench | SpringToolSuite4 | Figma | Git</a:t>
            </a:r>
            <a:endParaRPr lang="en-US" altLang="ko-KR" sz="2400" b="1" dirty="0">
              <a:solidFill>
                <a:srgbClr val="ABB7A5"/>
              </a:solidFill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</p:txBody>
      </p:sp>
      <p:pic>
        <p:nvPicPr>
          <p:cNvPr id="27" name="그래픽 26">
            <a:extLst>
              <a:ext uri="{FF2B5EF4-FFF2-40B4-BE49-F238E27FC236}">
                <a16:creationId xmlns:a16="http://schemas.microsoft.com/office/drawing/2014/main" xmlns="" id="{9994708A-5903-2401-C640-5BB8FD0C66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607944" y="1213049"/>
            <a:ext cx="858677" cy="858677"/>
          </a:xfrm>
          <a:prstGeom prst="rect">
            <a:avLst/>
          </a:prstGeom>
        </p:spPr>
      </p:pic>
      <p:pic>
        <p:nvPicPr>
          <p:cNvPr id="29" name="그림 28" descr="상징, 그래픽, 디자인이(가) 표시된 사진&#10;&#10;자동 생성된 설명">
            <a:extLst>
              <a:ext uri="{FF2B5EF4-FFF2-40B4-BE49-F238E27FC236}">
                <a16:creationId xmlns:a16="http://schemas.microsoft.com/office/drawing/2014/main" xmlns="" id="{74E320A3-2280-A1EC-6E95-9DA21EB7AF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31556" y1="22656" x2="38333" y2="49414"/>
                        <a14:foregroundMark x1="38333" y1="49414" x2="39556" y2="64844"/>
                        <a14:foregroundMark x1="39556" y1="64844" x2="41333" y2="38672"/>
                        <a14:foregroundMark x1="41333" y1="38672" x2="45000" y2="61523"/>
                        <a14:foregroundMark x1="45000" y1="61523" x2="42889" y2="50391"/>
                        <a14:foregroundMark x1="42889" y1="50391" x2="35889" y2="42188"/>
                        <a14:foregroundMark x1="35889" y1="42188" x2="40778" y2="55859"/>
                        <a14:foregroundMark x1="40778" y1="55859" x2="36556" y2="40234"/>
                        <a14:foregroundMark x1="36556" y1="40234" x2="38222" y2="18945"/>
                        <a14:foregroundMark x1="38222" y1="18945" x2="41444" y2="30664"/>
                        <a14:foregroundMark x1="41444" y1="30664" x2="48000" y2="37305"/>
                        <a14:foregroundMark x1="48000" y1="37305" x2="61444" y2="62305"/>
                        <a14:foregroundMark x1="61444" y1="62305" x2="62111" y2="74414"/>
                        <a14:foregroundMark x1="62111" y1="74414" x2="60222" y2="63867"/>
                        <a14:foregroundMark x1="60222" y1="63867" x2="46889" y2="34961"/>
                        <a14:foregroundMark x1="46889" y1="34961" x2="39222" y2="29688"/>
                        <a14:foregroundMark x1="39222" y1="29688" x2="40111" y2="51172"/>
                        <a14:foregroundMark x1="40111" y1="51172" x2="46556" y2="55664"/>
                        <a14:foregroundMark x1="46556" y1="55664" x2="50444" y2="41797"/>
                        <a14:foregroundMark x1="50444" y1="41797" x2="62667" y2="70703"/>
                        <a14:foregroundMark x1="62667" y1="70703" x2="51444" y2="63281"/>
                        <a14:foregroundMark x1="51444" y1="63281" x2="43556" y2="62695"/>
                        <a14:foregroundMark x1="43556" y1="62695" x2="39556" y2="54297"/>
                        <a14:foregroundMark x1="39556" y1="54297" x2="38667" y2="26563"/>
                        <a14:foregroundMark x1="38667" y1="26563" x2="44889" y2="28125"/>
                        <a14:foregroundMark x1="44889" y1="28125" x2="57333" y2="52930"/>
                        <a14:foregroundMark x1="57333" y1="52930" x2="61222" y2="70508"/>
                        <a14:foregroundMark x1="61222" y1="70508" x2="57000" y2="51953"/>
                        <a14:foregroundMark x1="57000" y1="51953" x2="46667" y2="53320"/>
                        <a14:foregroundMark x1="46667" y1="53320" x2="40000" y2="61523"/>
                        <a14:foregroundMark x1="40000" y1="61523" x2="46111" y2="55664"/>
                        <a14:foregroundMark x1="46111" y1="55664" x2="46111" y2="55664"/>
                        <a14:foregroundMark x1="36667" y1="37305" x2="33889" y2="26172"/>
                        <a14:foregroundMark x1="33889" y1="26172" x2="41111" y2="23633"/>
                        <a14:foregroundMark x1="41111" y1="23633" x2="52778" y2="40625"/>
                        <a14:foregroundMark x1="52778" y1="40625" x2="60556" y2="60742"/>
                        <a14:foregroundMark x1="60556" y1="60742" x2="65667" y2="66992"/>
                        <a14:foregroundMark x1="65667" y1="66992" x2="50667" y2="33203"/>
                        <a14:foregroundMark x1="50667" y1="33203" x2="54000" y2="47070"/>
                        <a14:foregroundMark x1="54000" y1="47070" x2="45889" y2="27539"/>
                        <a14:foregroundMark x1="45889" y1="27539" x2="39667" y2="29297"/>
                        <a14:foregroundMark x1="39667" y1="29297" x2="33222" y2="22070"/>
                        <a14:foregroundMark x1="33222" y1="22070" x2="38111" y2="32617"/>
                        <a14:foregroundMark x1="38111" y1="32617" x2="35889" y2="3632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288173" y="3100043"/>
            <a:ext cx="1303541" cy="741570"/>
          </a:xfrm>
          <a:prstGeom prst="rect">
            <a:avLst/>
          </a:prstGeom>
        </p:spPr>
      </p:pic>
      <p:pic>
        <p:nvPicPr>
          <p:cNvPr id="30" name="그림 29" descr="블랙, 어둠이(가) 표시된 사진&#10;&#10;자동 생성된 설명">
            <a:extLst>
              <a:ext uri="{FF2B5EF4-FFF2-40B4-BE49-F238E27FC236}">
                <a16:creationId xmlns:a16="http://schemas.microsoft.com/office/drawing/2014/main" xmlns="" id="{729D466B-F660-17D1-85C9-E333B0DA26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92305" y="809190"/>
            <a:ext cx="616388" cy="616388"/>
          </a:xfrm>
          <a:prstGeom prst="rect">
            <a:avLst/>
          </a:prstGeom>
        </p:spPr>
      </p:pic>
      <p:pic>
        <p:nvPicPr>
          <p:cNvPr id="33" name="그림 32" descr="상징, 일렉트릭 블루, 그래픽, 로고이(가) 표시된 사진&#10;&#10;자동 생성된 설명">
            <a:extLst>
              <a:ext uri="{FF2B5EF4-FFF2-40B4-BE49-F238E27FC236}">
                <a16:creationId xmlns:a16="http://schemas.microsoft.com/office/drawing/2014/main" xmlns="" id="{92E4E5AB-0F83-BCB4-946C-294D51F1D2B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46139" y="1296741"/>
            <a:ext cx="895712" cy="895712"/>
          </a:xfrm>
          <a:prstGeom prst="rect">
            <a:avLst/>
          </a:prstGeom>
        </p:spPr>
      </p:pic>
      <p:pic>
        <p:nvPicPr>
          <p:cNvPr id="34" name="그림 33" descr="그래픽, 상징, 로고, 그래픽 디자인이(가) 표시된 사진&#10;&#10;자동 생성된 설명">
            <a:extLst>
              <a:ext uri="{FF2B5EF4-FFF2-40B4-BE49-F238E27FC236}">
                <a16:creationId xmlns:a16="http://schemas.microsoft.com/office/drawing/2014/main" xmlns="" id="{E1590553-8105-C25E-507A-F116F34F4DD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78708" y="2682325"/>
            <a:ext cx="741570" cy="741570"/>
          </a:xfrm>
          <a:prstGeom prst="rect">
            <a:avLst/>
          </a:prstGeom>
        </p:spPr>
      </p:pic>
      <p:pic>
        <p:nvPicPr>
          <p:cNvPr id="35" name="그림 34" descr="직사각형, 사각형, 스크린샷, 다채로움이(가) 표시된 사진&#10;&#10;자동 생성된 설명">
            <a:extLst>
              <a:ext uri="{FF2B5EF4-FFF2-40B4-BE49-F238E27FC236}">
                <a16:creationId xmlns:a16="http://schemas.microsoft.com/office/drawing/2014/main" xmlns="" id="{9F678CBC-1FC4-A64E-B1E4-CF8F1EB5341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926961" y="4068802"/>
            <a:ext cx="585641" cy="585641"/>
          </a:xfrm>
          <a:prstGeom prst="rect">
            <a:avLst/>
          </a:prstGeom>
        </p:spPr>
      </p:pic>
      <p:pic>
        <p:nvPicPr>
          <p:cNvPr id="36" name="그림 35" descr="노랑, 로고, 상징, 스크린샷이(가) 표시된 사진&#10;&#10;자동 생성된 설명">
            <a:extLst>
              <a:ext uri="{FF2B5EF4-FFF2-40B4-BE49-F238E27FC236}">
                <a16:creationId xmlns:a16="http://schemas.microsoft.com/office/drawing/2014/main" xmlns="" id="{33A5C2A3-0718-F85C-BE9F-633B0A8B23C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578352" y="4572621"/>
            <a:ext cx="741570" cy="741570"/>
          </a:xfrm>
          <a:prstGeom prst="rect">
            <a:avLst/>
          </a:prstGeom>
        </p:spPr>
      </p:pic>
      <p:pic>
        <p:nvPicPr>
          <p:cNvPr id="37" name="그림 36" descr="그래픽, 디자인, 예술이(가) 표시된 사진&#10;&#10;자동 생성된 설명">
            <a:extLst>
              <a:ext uri="{FF2B5EF4-FFF2-40B4-BE49-F238E27FC236}">
                <a16:creationId xmlns:a16="http://schemas.microsoft.com/office/drawing/2014/main" xmlns="" id="{0524A37C-EA0C-49D5-787A-B529A112157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512602" y="5345625"/>
            <a:ext cx="585641" cy="585641"/>
          </a:xfrm>
          <a:prstGeom prst="rect">
            <a:avLst/>
          </a:prstGeom>
        </p:spPr>
      </p:pic>
      <p:pic>
        <p:nvPicPr>
          <p:cNvPr id="38" name="그림 37" descr="클립아트, 그래픽, 디자인이(가) 표시된 사진&#10;&#10;자동 생성된 설명">
            <a:extLst>
              <a:ext uri="{FF2B5EF4-FFF2-40B4-BE49-F238E27FC236}">
                <a16:creationId xmlns:a16="http://schemas.microsoft.com/office/drawing/2014/main" xmlns="" id="{1155E7EB-CB00-204F-708D-06EDB81CA16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996247" y="5049504"/>
            <a:ext cx="783055" cy="783055"/>
          </a:xfrm>
          <a:prstGeom prst="rect">
            <a:avLst/>
          </a:prstGeom>
        </p:spPr>
      </p:pic>
      <p:pic>
        <p:nvPicPr>
          <p:cNvPr id="39" name="그림 38" descr="스크린샷, 다채로움, 그래픽, 원이(가) 표시된 사진&#10;&#10;자동 생성된 설명">
            <a:extLst>
              <a:ext uri="{FF2B5EF4-FFF2-40B4-BE49-F238E27FC236}">
                <a16:creationId xmlns:a16="http://schemas.microsoft.com/office/drawing/2014/main" xmlns="" id="{7A1ACF5B-4575-B2E7-92D8-76D4AA1DA75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104068" y="2603274"/>
            <a:ext cx="567412" cy="56741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2FE0B0B7-9E51-7E92-AC2E-88541239AB9B}"/>
              </a:ext>
            </a:extLst>
          </p:cNvPr>
          <p:cNvSpPr txBox="1"/>
          <p:nvPr/>
        </p:nvSpPr>
        <p:spPr>
          <a:xfrm>
            <a:off x="725447" y="763441"/>
            <a:ext cx="68245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000" b="1" dirty="0">
                <a:solidFill>
                  <a:srgbClr val="7F8D70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Development</a:t>
            </a:r>
            <a:r>
              <a:rPr kumimoji="1" lang="ko-KR" altLang="en-US" sz="4000" b="1" dirty="0">
                <a:solidFill>
                  <a:srgbClr val="7F8D70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 </a:t>
            </a:r>
            <a:r>
              <a:rPr kumimoji="1" lang="en-US" altLang="ko-KR" sz="4000" b="1" dirty="0">
                <a:solidFill>
                  <a:srgbClr val="7F8D70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Environment</a:t>
            </a:r>
            <a:endParaRPr kumimoji="1" lang="ko-KR" altLang="en-US" sz="2000" b="1" dirty="0">
              <a:solidFill>
                <a:srgbClr val="7F8D70"/>
              </a:solidFill>
              <a:latin typeface="NanumSquareRoundOTF Bold" panose="020B0600000101010101" pitchFamily="34" charset="-127"/>
              <a:ea typeface="NanumSquareRoundOTF Bold" panose="020B0600000101010101" pitchFamily="34" charset="-127"/>
            </a:endParaRPr>
          </a:p>
        </p:txBody>
      </p:sp>
      <p:pic>
        <p:nvPicPr>
          <p:cNvPr id="14" name="그림 13" descr="스크린샷, 만화 영화, 그래픽, 디자인이(가) 표시된 사진&#10;&#10;자동 생성된 설명">
            <a:extLst>
              <a:ext uri="{FF2B5EF4-FFF2-40B4-BE49-F238E27FC236}">
                <a16:creationId xmlns:a16="http://schemas.microsoft.com/office/drawing/2014/main" xmlns="" id="{B49FA6F9-4415-96B5-C938-7062F25D91C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655300" y="6045200"/>
            <a:ext cx="1384300" cy="660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6143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3E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xmlns="" id="{CDBCBF64-8840-DA07-08B7-4E667B7ABD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xmlns="" id="{F4435183-A290-9A53-51D4-C3DB52823310}"/>
              </a:ext>
            </a:extLst>
          </p:cNvPr>
          <p:cNvSpPr/>
          <p:nvPr/>
        </p:nvSpPr>
        <p:spPr>
          <a:xfrm>
            <a:off x="358180" y="348456"/>
            <a:ext cx="11475640" cy="6161087"/>
          </a:xfrm>
          <a:prstGeom prst="roundRect">
            <a:avLst>
              <a:gd name="adj" fmla="val 8815"/>
            </a:avLst>
          </a:prstGeom>
          <a:solidFill>
            <a:schemeClr val="bg1"/>
          </a:solidFill>
          <a:ln>
            <a:noFill/>
          </a:ln>
          <a:effectLst>
            <a:outerShdw blurRad="865687" dist="50800" dir="5400000" sx="42394" sy="42394" algn="ctr" rotWithShape="0">
              <a:srgbClr val="000000"/>
            </a:out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14" name="그림 13" descr="스크린샷, 만화 영화, 그래픽, 디자인이(가) 표시된 사진&#10;&#10;자동 생성된 설명">
            <a:extLst>
              <a:ext uri="{FF2B5EF4-FFF2-40B4-BE49-F238E27FC236}">
                <a16:creationId xmlns:a16="http://schemas.microsoft.com/office/drawing/2014/main" xmlns="" id="{2B6ADFAD-4C62-7316-E63B-1AF4C4A326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55300" y="6045200"/>
            <a:ext cx="1384300" cy="66037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811E8581-F75C-8E6F-E72A-3F4C63C94096}"/>
              </a:ext>
            </a:extLst>
          </p:cNvPr>
          <p:cNvSpPr txBox="1"/>
          <p:nvPr/>
        </p:nvSpPr>
        <p:spPr>
          <a:xfrm>
            <a:off x="725447" y="763441"/>
            <a:ext cx="50065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000" b="1" dirty="0">
                <a:solidFill>
                  <a:srgbClr val="7F8D70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ERD</a:t>
            </a:r>
            <a:endParaRPr kumimoji="1" lang="ko-KR" altLang="en-US" sz="4000" b="1" dirty="0">
              <a:solidFill>
                <a:srgbClr val="7F8D70"/>
              </a:solidFill>
              <a:latin typeface="NanumSquareRoundOTF Bold" panose="020B0600000101010101" pitchFamily="34" charset="-127"/>
              <a:ea typeface="NanumSquareRoundOTF Bold" panose="020B0600000101010101" pitchFamily="34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xmlns="" id="{274F15F4-A01A-BDFF-2C55-066292DDA3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6347743"/>
              </p:ext>
            </p:extLst>
          </p:nvPr>
        </p:nvGraphicFramePr>
        <p:xfrm>
          <a:off x="7846191" y="1770371"/>
          <a:ext cx="2609850" cy="4078800"/>
        </p:xfrm>
        <a:graphic>
          <a:graphicData uri="http://schemas.openxmlformats.org/drawingml/2006/table">
            <a:tbl>
              <a:tblPr/>
              <a:tblGrid>
                <a:gridCol w="2609850">
                  <a:extLst>
                    <a:ext uri="{9D8B030D-6E8A-4147-A177-3AD203B41FA5}">
                      <a16:colId xmlns:a16="http://schemas.microsoft.com/office/drawing/2014/main" xmlns="" val="4603640"/>
                    </a:ext>
                  </a:extLst>
                </a:gridCol>
              </a:tblGrid>
              <a:tr h="370800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1100" b="0" i="0" dirty="0" smtClean="0">
                          <a:effectLst/>
                          <a:latin typeface="소요단풍체 레귤러" pitchFamily="50" charset="-127"/>
                          <a:ea typeface="소요단풍체 레귤러" pitchFamily="50" charset="-127"/>
                        </a:rPr>
                        <a:t>[T] </a:t>
                      </a:r>
                      <a:r>
                        <a:rPr lang="en-US" altLang="ko-KR" sz="1100" b="0" i="0" dirty="0" smtClean="0">
                          <a:effectLst/>
                          <a:latin typeface="소요단풍체 레귤러" pitchFamily="50" charset="-127"/>
                          <a:ea typeface="소요단풍체 레귤러" pitchFamily="50" charset="-127"/>
                        </a:rPr>
                        <a:t>admin</a:t>
                      </a:r>
                      <a:r>
                        <a:rPr lang="en" altLang="ko-KR" sz="1100" b="0" i="0" dirty="0" smtClean="0">
                          <a:effectLst/>
                          <a:latin typeface="소요단풍체 레귤러" pitchFamily="50" charset="-127"/>
                          <a:ea typeface="소요단풍체 레귤러" pitchFamily="50" charset="-127"/>
                        </a:rPr>
                        <a:t> : </a:t>
                      </a:r>
                      <a:r>
                        <a:rPr lang="ko-KR" altLang="en-US" sz="1100" b="0" i="0" dirty="0" smtClean="0">
                          <a:effectLst/>
                          <a:latin typeface="소요단풍체 레귤러" pitchFamily="50" charset="-127"/>
                          <a:ea typeface="소요단풍체 레귤러" pitchFamily="50" charset="-127"/>
                        </a:rPr>
                        <a:t>관리자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3E1"/>
                    </a:solidFill>
                  </a:tcPr>
                </a:tc>
              </a:tr>
              <a:tr h="3708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" sz="1100" b="0" i="0" dirty="0">
                          <a:effectLst/>
                          <a:latin typeface="소요단풍체 레귤러" pitchFamily="50" charset="-127"/>
                          <a:ea typeface="소요단풍체 레귤러" pitchFamily="50" charset="-127"/>
                        </a:rPr>
                        <a:t>[T] user : </a:t>
                      </a:r>
                      <a:r>
                        <a:rPr lang="ko-KR" altLang="en-US" sz="1100" b="0" i="0" dirty="0">
                          <a:effectLst/>
                          <a:latin typeface="소요단풍체 레귤러" pitchFamily="50" charset="-127"/>
                          <a:ea typeface="소요단풍체 레귤러" pitchFamily="50" charset="-127"/>
                        </a:rPr>
                        <a:t>회원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3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333587359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1100" b="0" i="0" dirty="0">
                          <a:effectLst/>
                          <a:latin typeface="소요단풍체 레귤러" pitchFamily="50" charset="-127"/>
                          <a:ea typeface="소요단풍체 레귤러" pitchFamily="50" charset="-127"/>
                        </a:rPr>
                        <a:t>[T] </a:t>
                      </a:r>
                      <a:r>
                        <a:rPr lang="en-US" altLang="ko-KR" sz="1100" b="0" i="0" dirty="0">
                          <a:effectLst/>
                          <a:latin typeface="소요단풍체 레귤러" pitchFamily="50" charset="-127"/>
                          <a:ea typeface="소요단풍체 레귤러" pitchFamily="50" charset="-127"/>
                        </a:rPr>
                        <a:t>comments</a:t>
                      </a:r>
                      <a:r>
                        <a:rPr lang="en" altLang="ko-KR" sz="1100" b="0" i="0" dirty="0">
                          <a:effectLst/>
                          <a:latin typeface="소요단풍체 레귤러" pitchFamily="50" charset="-127"/>
                          <a:ea typeface="소요단풍체 레귤러" pitchFamily="50" charset="-127"/>
                        </a:rPr>
                        <a:t> : </a:t>
                      </a:r>
                      <a:r>
                        <a:rPr lang="ko-KR" altLang="en-US" sz="1100" b="0" i="0" dirty="0">
                          <a:effectLst/>
                          <a:latin typeface="소요단풍체 레귤러" pitchFamily="50" charset="-127"/>
                          <a:ea typeface="소요단풍체 레귤러" pitchFamily="50" charset="-127"/>
                        </a:rPr>
                        <a:t>댓글</a:t>
                      </a:r>
                      <a:endParaRPr lang="en-US" altLang="ko-KR" sz="1100" b="0" i="0" dirty="0">
                        <a:effectLst/>
                        <a:latin typeface="소요단풍체 레귤러" pitchFamily="50" charset="-127"/>
                        <a:ea typeface="소요단풍체 레귤러" pitchFamily="50" charset="-127"/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3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41043990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1100" b="0" i="0" dirty="0">
                          <a:effectLst/>
                          <a:latin typeface="소요단풍체 레귤러" pitchFamily="50" charset="-127"/>
                          <a:ea typeface="소요단풍체 레귤러" pitchFamily="50" charset="-127"/>
                        </a:rPr>
                        <a:t>[T] </a:t>
                      </a:r>
                      <a:r>
                        <a:rPr lang="en-US" altLang="ko-KR" sz="1100" b="0" i="0" dirty="0" err="1">
                          <a:effectLst/>
                          <a:latin typeface="소요단풍체 레귤러" pitchFamily="50" charset="-127"/>
                          <a:ea typeface="소요단풍체 레귤러" pitchFamily="50" charset="-127"/>
                        </a:rPr>
                        <a:t>userdiary</a:t>
                      </a:r>
                      <a:r>
                        <a:rPr lang="en" altLang="ko-KR" sz="1100" b="0" i="0" dirty="0">
                          <a:effectLst/>
                          <a:latin typeface="소요단풍체 레귤러" pitchFamily="50" charset="-127"/>
                          <a:ea typeface="소요단풍체 레귤러" pitchFamily="50" charset="-127"/>
                        </a:rPr>
                        <a:t> : </a:t>
                      </a:r>
                      <a:r>
                        <a:rPr lang="ko-KR" altLang="en-US" sz="1100" b="0" i="0" dirty="0">
                          <a:effectLst/>
                          <a:latin typeface="소요단풍체 레귤러" pitchFamily="50" charset="-127"/>
                          <a:ea typeface="소요단풍체 레귤러" pitchFamily="50" charset="-127"/>
                        </a:rPr>
                        <a:t>건강일지</a:t>
                      </a:r>
                      <a:endParaRPr lang="en-US" altLang="ko-KR" sz="1100" b="0" i="0" dirty="0">
                        <a:effectLst/>
                        <a:latin typeface="소요단풍체 레귤러" pitchFamily="50" charset="-127"/>
                        <a:ea typeface="소요단풍체 레귤러" pitchFamily="50" charset="-127"/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3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11763313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1100" b="0" i="0" dirty="0">
                          <a:effectLst/>
                          <a:latin typeface="소요단풍체 레귤러" pitchFamily="50" charset="-127"/>
                          <a:ea typeface="소요단풍체 레귤러" pitchFamily="50" charset="-127"/>
                        </a:rPr>
                        <a:t>[T] music : </a:t>
                      </a:r>
                      <a:r>
                        <a:rPr lang="ko-KR" altLang="en-US" sz="1100" b="0" i="0" dirty="0">
                          <a:effectLst/>
                          <a:latin typeface="소요단풍체 레귤러" pitchFamily="50" charset="-127"/>
                          <a:ea typeface="소요단풍체 레귤러" pitchFamily="50" charset="-127"/>
                        </a:rPr>
                        <a:t>노래</a:t>
                      </a:r>
                      <a:endParaRPr lang="en-US" altLang="ko-KR" sz="1100" b="0" i="0" dirty="0">
                        <a:effectLst/>
                        <a:latin typeface="소요단풍체 레귤러" pitchFamily="50" charset="-127"/>
                        <a:ea typeface="소요단풍체 레귤러" pitchFamily="50" charset="-127"/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3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180518569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1100" b="0" i="0" dirty="0">
                          <a:effectLst/>
                          <a:latin typeface="소요단풍체 레귤러" pitchFamily="50" charset="-127"/>
                          <a:ea typeface="소요단풍체 레귤러" pitchFamily="50" charset="-127"/>
                        </a:rPr>
                        <a:t>[T] food : </a:t>
                      </a:r>
                      <a:r>
                        <a:rPr lang="ko-KR" altLang="en-US" sz="1100" b="0" i="0" dirty="0">
                          <a:effectLst/>
                          <a:latin typeface="소요단풍체 레귤러" pitchFamily="50" charset="-127"/>
                          <a:ea typeface="소요단풍체 레귤러" pitchFamily="50" charset="-127"/>
                        </a:rPr>
                        <a:t>음식</a:t>
                      </a:r>
                      <a:endParaRPr lang="en-US" altLang="ko-KR" sz="1100" b="0" i="0" dirty="0">
                        <a:effectLst/>
                        <a:latin typeface="소요단풍체 레귤러" pitchFamily="50" charset="-127"/>
                        <a:ea typeface="소요단풍체 레귤러" pitchFamily="50" charset="-127"/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3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938614178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1100" b="0" i="0" dirty="0">
                          <a:effectLst/>
                          <a:latin typeface="소요단풍체 레귤러" pitchFamily="50" charset="-127"/>
                          <a:ea typeface="소요단풍체 레귤러" pitchFamily="50" charset="-127"/>
                        </a:rPr>
                        <a:t>[T] item : </a:t>
                      </a:r>
                      <a:r>
                        <a:rPr lang="ko-KR" altLang="en-US" sz="1100" b="0" i="0" dirty="0">
                          <a:effectLst/>
                          <a:latin typeface="소요단풍체 레귤러" pitchFamily="50" charset="-127"/>
                          <a:ea typeface="소요단풍체 레귤러" pitchFamily="50" charset="-127"/>
                        </a:rPr>
                        <a:t>아이템</a:t>
                      </a:r>
                      <a:endParaRPr lang="en-US" altLang="ko-KR" sz="1100" b="0" i="0" dirty="0">
                        <a:effectLst/>
                        <a:latin typeface="소요단풍체 레귤러" pitchFamily="50" charset="-127"/>
                        <a:ea typeface="소요단풍체 레귤러" pitchFamily="50" charset="-127"/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3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2892670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1100" b="0" i="0" dirty="0">
                          <a:effectLst/>
                          <a:latin typeface="소요단풍체 레귤러" pitchFamily="50" charset="-127"/>
                          <a:ea typeface="소요단풍체 레귤러" pitchFamily="50" charset="-127"/>
                        </a:rPr>
                        <a:t>[T] news : </a:t>
                      </a:r>
                      <a:r>
                        <a:rPr lang="ko-KR" altLang="en-US" sz="1100" b="0" i="0" dirty="0">
                          <a:effectLst/>
                          <a:latin typeface="소요단풍체 레귤러" pitchFamily="50" charset="-127"/>
                          <a:ea typeface="소요단풍체 레귤러" pitchFamily="50" charset="-127"/>
                        </a:rPr>
                        <a:t>뉴스</a:t>
                      </a:r>
                      <a:endParaRPr lang="en-US" altLang="ko-KR" sz="1100" b="0" i="0" dirty="0">
                        <a:effectLst/>
                        <a:latin typeface="소요단풍체 레귤러" pitchFamily="50" charset="-127"/>
                        <a:ea typeface="소요단풍체 레귤러" pitchFamily="50" charset="-127"/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3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115633285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1100" b="0" i="0" dirty="0">
                          <a:effectLst/>
                          <a:latin typeface="소요단풍체 레귤러" pitchFamily="50" charset="-127"/>
                          <a:ea typeface="소요단풍체 레귤러" pitchFamily="50" charset="-127"/>
                        </a:rPr>
                        <a:t>[T] info : </a:t>
                      </a:r>
                      <a:r>
                        <a:rPr lang="ko-KR" altLang="en-US" sz="1100" b="0" i="0" dirty="0">
                          <a:effectLst/>
                          <a:latin typeface="소요단풍체 레귤러" pitchFamily="50" charset="-127"/>
                          <a:ea typeface="소요단풍체 레귤러" pitchFamily="50" charset="-127"/>
                        </a:rPr>
                        <a:t>정보</a:t>
                      </a:r>
                      <a:endParaRPr lang="en-US" altLang="ko-KR" sz="1100" b="0" i="0" dirty="0">
                        <a:effectLst/>
                        <a:latin typeface="소요단풍체 레귤러" pitchFamily="50" charset="-127"/>
                        <a:ea typeface="소요단풍체 레귤러" pitchFamily="50" charset="-127"/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3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498275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1100" b="0" i="0" dirty="0">
                          <a:effectLst/>
                          <a:latin typeface="소요단풍체 레귤러" pitchFamily="50" charset="-127"/>
                          <a:ea typeface="소요단풍체 레귤러" pitchFamily="50" charset="-127"/>
                        </a:rPr>
                        <a:t>[T] </a:t>
                      </a:r>
                      <a:r>
                        <a:rPr lang="en-US" altLang="ko-KR" sz="1100" b="0" i="0" dirty="0" err="1">
                          <a:effectLst/>
                          <a:latin typeface="소요단풍체 레귤러" pitchFamily="50" charset="-127"/>
                          <a:ea typeface="소요단풍체 레귤러" pitchFamily="50" charset="-127"/>
                        </a:rPr>
                        <a:t>cart_item</a:t>
                      </a:r>
                      <a:r>
                        <a:rPr lang="en" altLang="ko-KR" sz="1100" b="0" i="0" dirty="0">
                          <a:effectLst/>
                          <a:latin typeface="소요단풍체 레귤러" pitchFamily="50" charset="-127"/>
                          <a:ea typeface="소요단풍체 레귤러" pitchFamily="50" charset="-127"/>
                        </a:rPr>
                        <a:t> : </a:t>
                      </a:r>
                      <a:r>
                        <a:rPr lang="ko-KR" altLang="en-US" sz="1100" b="0" i="0" dirty="0">
                          <a:effectLst/>
                          <a:latin typeface="소요단풍체 레귤러" pitchFamily="50" charset="-127"/>
                          <a:ea typeface="소요단풍체 레귤러" pitchFamily="50" charset="-127"/>
                        </a:rPr>
                        <a:t>장바구니 상품</a:t>
                      </a:r>
                      <a:endParaRPr lang="en-US" altLang="ko-KR" sz="1100" b="0" i="0" dirty="0">
                        <a:effectLst/>
                        <a:latin typeface="소요단풍체 레귤러" pitchFamily="50" charset="-127"/>
                        <a:ea typeface="소요단풍체 레귤러" pitchFamily="50" charset="-127"/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3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94642814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1100" b="0" i="0" dirty="0">
                          <a:effectLst/>
                          <a:latin typeface="소요단풍체 레귤러" pitchFamily="50" charset="-127"/>
                          <a:ea typeface="소요단풍체 레귤러" pitchFamily="50" charset="-127"/>
                        </a:rPr>
                        <a:t>[T] cart : </a:t>
                      </a:r>
                      <a:r>
                        <a:rPr lang="ko-KR" altLang="en-US" sz="1100" b="0" i="0" dirty="0">
                          <a:effectLst/>
                          <a:latin typeface="소요단풍체 레귤러" pitchFamily="50" charset="-127"/>
                          <a:ea typeface="소요단풍체 레귤러" pitchFamily="50" charset="-127"/>
                        </a:rPr>
                        <a:t>장바구니</a:t>
                      </a:r>
                      <a:endParaRPr lang="en-US" altLang="ko-KR" sz="1100" b="0" i="0" dirty="0">
                        <a:effectLst/>
                        <a:latin typeface="소요단풍체 레귤러" pitchFamily="50" charset="-127"/>
                        <a:ea typeface="소요단풍체 레귤러" pitchFamily="50" charset="-127"/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3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951127098"/>
                  </a:ext>
                </a:extLst>
              </a:tr>
            </a:tbl>
          </a:graphicData>
        </a:graphic>
      </p:graphicFrame>
      <p:sp>
        <p:nvSpPr>
          <p:cNvPr id="5" name="오른쪽 중괄호[R] 4">
            <a:extLst>
              <a:ext uri="{FF2B5EF4-FFF2-40B4-BE49-F238E27FC236}">
                <a16:creationId xmlns:a16="http://schemas.microsoft.com/office/drawing/2014/main" xmlns="" id="{0B92FFAE-8958-744A-2C6F-63F1A528C5FB}"/>
              </a:ext>
            </a:extLst>
          </p:cNvPr>
          <p:cNvSpPr/>
          <p:nvPr/>
        </p:nvSpPr>
        <p:spPr>
          <a:xfrm>
            <a:off x="10602482" y="1809847"/>
            <a:ext cx="283944" cy="3653693"/>
          </a:xfrm>
          <a:prstGeom prst="rightBrace">
            <a:avLst>
              <a:gd name="adj1" fmla="val 55604"/>
              <a:gd name="adj2" fmla="val 51049"/>
            </a:avLst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FB11F149-5BDA-03E2-D6DB-48ED00B72FB9}"/>
              </a:ext>
            </a:extLst>
          </p:cNvPr>
          <p:cNvSpPr txBox="1"/>
          <p:nvPr/>
        </p:nvSpPr>
        <p:spPr>
          <a:xfrm>
            <a:off x="10924812" y="3499821"/>
            <a:ext cx="9090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b="1" dirty="0" smtClean="0">
                <a:solidFill>
                  <a:srgbClr val="7F8D70"/>
                </a:solidFill>
                <a:latin typeface="소요단풍체 볼드" pitchFamily="50" charset="-127"/>
                <a:ea typeface="소요단풍체 볼드" pitchFamily="50" charset="-127"/>
              </a:rPr>
              <a:t>11</a:t>
            </a:r>
            <a:r>
              <a:rPr kumimoji="1" lang="ko-KR" altLang="en-US" sz="1600" b="1" dirty="0" smtClean="0">
                <a:solidFill>
                  <a:srgbClr val="7F8D70"/>
                </a:solidFill>
                <a:latin typeface="소요단풍체 볼드" pitchFamily="50" charset="-127"/>
                <a:ea typeface="소요단풍체 볼드" pitchFamily="50" charset="-127"/>
              </a:rPr>
              <a:t>개</a:t>
            </a:r>
            <a:endParaRPr kumimoji="1" lang="ko-KR" altLang="en-US" sz="1600" b="1" dirty="0">
              <a:solidFill>
                <a:srgbClr val="7F8D70"/>
              </a:solidFill>
              <a:latin typeface="소요단풍체 볼드" pitchFamily="50" charset="-127"/>
              <a:ea typeface="소요단풍체 볼드" pitchFamily="50" charset="-127"/>
            </a:endParaRPr>
          </a:p>
        </p:txBody>
      </p:sp>
      <p:pic>
        <p:nvPicPr>
          <p:cNvPr id="1027" name="Picture 3" descr="C:\Users\user\Downloads\3work ER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447" y="1418374"/>
            <a:ext cx="6620233" cy="4840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70491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3E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xmlns="" id="{841CB8E0-D3CC-5A96-F457-7EEDDE6F65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xmlns="" id="{527156B9-9DBE-D6F1-BB00-BF769DA29E8A}"/>
              </a:ext>
            </a:extLst>
          </p:cNvPr>
          <p:cNvSpPr/>
          <p:nvPr/>
        </p:nvSpPr>
        <p:spPr>
          <a:xfrm>
            <a:off x="358180" y="348456"/>
            <a:ext cx="11475640" cy="6161087"/>
          </a:xfrm>
          <a:prstGeom prst="roundRect">
            <a:avLst>
              <a:gd name="adj" fmla="val 8815"/>
            </a:avLst>
          </a:prstGeom>
          <a:solidFill>
            <a:schemeClr val="bg1"/>
          </a:solidFill>
          <a:ln>
            <a:noFill/>
          </a:ln>
          <a:effectLst>
            <a:outerShdw blurRad="865687" dist="50800" dir="5400000" sx="42394" sy="42394" algn="ctr" rotWithShape="0">
              <a:srgbClr val="000000"/>
            </a:out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14" name="그림 13" descr="스크린샷, 만화 영화, 그래픽, 디자인이(가) 표시된 사진&#10;&#10;자동 생성된 설명">
            <a:extLst>
              <a:ext uri="{FF2B5EF4-FFF2-40B4-BE49-F238E27FC236}">
                <a16:creationId xmlns:a16="http://schemas.microsoft.com/office/drawing/2014/main" xmlns="" id="{A1EC3586-93E2-B056-82B3-3382C9F64B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55300" y="6045200"/>
            <a:ext cx="1384300" cy="66037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76842722-5530-D618-F39A-955A67D0E0EC}"/>
              </a:ext>
            </a:extLst>
          </p:cNvPr>
          <p:cNvSpPr txBox="1"/>
          <p:nvPr/>
        </p:nvSpPr>
        <p:spPr>
          <a:xfrm>
            <a:off x="725447" y="763441"/>
            <a:ext cx="50065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000" b="1" dirty="0">
                <a:solidFill>
                  <a:srgbClr val="7F8D70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Wire-Frame</a:t>
            </a:r>
            <a:endParaRPr kumimoji="1" lang="ko-KR" altLang="en-US" sz="4000" b="1" dirty="0">
              <a:solidFill>
                <a:srgbClr val="7F8D70"/>
              </a:solidFill>
              <a:latin typeface="NanumSquareRoundOTF Bold" panose="020B0600000101010101" pitchFamily="34" charset="-127"/>
              <a:ea typeface="NanumSquareRoundOTF Bold" panose="020B0600000101010101" pitchFamily="34" charset="-127"/>
            </a:endParaRPr>
          </a:p>
        </p:txBody>
      </p:sp>
      <p:sp>
        <p:nvSpPr>
          <p:cNvPr id="12" name="모서리가 둥근 사각형 설명선[R] 11">
            <a:extLst>
              <a:ext uri="{FF2B5EF4-FFF2-40B4-BE49-F238E27FC236}">
                <a16:creationId xmlns:a16="http://schemas.microsoft.com/office/drawing/2014/main" xmlns="" id="{1EFACB96-C6FC-9992-7BC0-AD96CE7F8C15}"/>
              </a:ext>
            </a:extLst>
          </p:cNvPr>
          <p:cNvSpPr/>
          <p:nvPr/>
        </p:nvSpPr>
        <p:spPr>
          <a:xfrm>
            <a:off x="3856057" y="1589044"/>
            <a:ext cx="6799243" cy="4623704"/>
          </a:xfrm>
          <a:prstGeom prst="wedgeRoundRectCallout">
            <a:avLst>
              <a:gd name="adj1" fmla="val -58757"/>
              <a:gd name="adj2" fmla="val 16027"/>
              <a:gd name="adj3" fmla="val 16667"/>
            </a:avLst>
          </a:prstGeom>
          <a:gradFill flip="none" rotWithShape="1">
            <a:gsLst>
              <a:gs pos="0">
                <a:srgbClr val="ABB7A5">
                  <a:tint val="66000"/>
                  <a:satMod val="160000"/>
                </a:srgbClr>
              </a:gs>
              <a:gs pos="50000">
                <a:srgbClr val="ABB7A5">
                  <a:tint val="44500"/>
                  <a:satMod val="160000"/>
                </a:srgbClr>
              </a:gs>
              <a:gs pos="100000">
                <a:srgbClr val="ABB7A5">
                  <a:tint val="23500"/>
                  <a:satMod val="160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xmlns="" id="{EBAB709F-9BE4-C23B-4EBC-2BA403536663}"/>
              </a:ext>
            </a:extLst>
          </p:cNvPr>
          <p:cNvGrpSpPr/>
          <p:nvPr/>
        </p:nvGrpSpPr>
        <p:grpSpPr>
          <a:xfrm>
            <a:off x="4809172" y="1307297"/>
            <a:ext cx="1410160" cy="424734"/>
            <a:chOff x="831614" y="1673945"/>
            <a:chExt cx="1410160" cy="424734"/>
          </a:xfrm>
        </p:grpSpPr>
        <p:sp>
          <p:nvSpPr>
            <p:cNvPr id="5" name="모서리가 둥근 직사각형 4">
              <a:extLst>
                <a:ext uri="{FF2B5EF4-FFF2-40B4-BE49-F238E27FC236}">
                  <a16:creationId xmlns:a16="http://schemas.microsoft.com/office/drawing/2014/main" xmlns="" id="{B6A39617-0093-A1C8-0B60-0C5680771F6A}"/>
                </a:ext>
              </a:extLst>
            </p:cNvPr>
            <p:cNvSpPr/>
            <p:nvPr/>
          </p:nvSpPr>
          <p:spPr>
            <a:xfrm>
              <a:off x="831615" y="1673945"/>
              <a:ext cx="1410159" cy="424734"/>
            </a:xfrm>
            <a:prstGeom prst="roundRect">
              <a:avLst>
                <a:gd name="adj" fmla="val 34824"/>
              </a:avLst>
            </a:prstGeom>
            <a:solidFill>
              <a:schemeClr val="bg1"/>
            </a:solidFill>
            <a:ln w="38100">
              <a:solidFill>
                <a:srgbClr val="7F8D7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xmlns="" id="{BE62B64D-7708-9717-D76D-610D39EF36F0}"/>
                </a:ext>
              </a:extLst>
            </p:cNvPr>
            <p:cNvSpPr txBox="1"/>
            <p:nvPr/>
          </p:nvSpPr>
          <p:spPr>
            <a:xfrm>
              <a:off x="831614" y="1700719"/>
              <a:ext cx="141015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1400" dirty="0">
                  <a:latin typeface="소요단풍체 레귤러" pitchFamily="50" charset="-127"/>
                  <a:ea typeface="소요단풍체 레귤러" pitchFamily="50" charset="-127"/>
                </a:rPr>
                <a:t>3WORK_</a:t>
              </a:r>
              <a:r>
                <a:rPr kumimoji="1" lang="ko-KR" altLang="en-US" sz="1400" dirty="0">
                  <a:latin typeface="소요단풍체 레귤러" pitchFamily="50" charset="-127"/>
                  <a:ea typeface="소요단풍체 레귤러" pitchFamily="50" charset="-127"/>
                </a:rPr>
                <a:t>메인</a:t>
              </a:r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2884147C-AC7D-698E-2A24-7FBB8D3040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2893" y="1847860"/>
            <a:ext cx="2556542" cy="409934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xmlns="" id="{03FCE902-9C72-BE50-525E-574B11E147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6262" y="1847860"/>
            <a:ext cx="3405085" cy="2868311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xmlns="" id="{C33AD3A3-C014-7530-D0A8-0B964BA5A2E8}"/>
              </a:ext>
            </a:extLst>
          </p:cNvPr>
          <p:cNvGrpSpPr/>
          <p:nvPr/>
        </p:nvGrpSpPr>
        <p:grpSpPr>
          <a:xfrm>
            <a:off x="7770614" y="1307297"/>
            <a:ext cx="1744443" cy="424734"/>
            <a:chOff x="831615" y="1673945"/>
            <a:chExt cx="1744443" cy="424734"/>
          </a:xfrm>
        </p:grpSpPr>
        <p:sp>
          <p:nvSpPr>
            <p:cNvPr id="20" name="모서리가 둥근 직사각형 19">
              <a:extLst>
                <a:ext uri="{FF2B5EF4-FFF2-40B4-BE49-F238E27FC236}">
                  <a16:creationId xmlns:a16="http://schemas.microsoft.com/office/drawing/2014/main" xmlns="" id="{1C94FD27-161A-31FC-F9D3-085D8BE6A7B1}"/>
                </a:ext>
              </a:extLst>
            </p:cNvPr>
            <p:cNvSpPr/>
            <p:nvPr/>
          </p:nvSpPr>
          <p:spPr>
            <a:xfrm>
              <a:off x="831615" y="1673945"/>
              <a:ext cx="1626845" cy="424734"/>
            </a:xfrm>
            <a:prstGeom prst="roundRect">
              <a:avLst>
                <a:gd name="adj" fmla="val 34824"/>
              </a:avLst>
            </a:prstGeom>
            <a:solidFill>
              <a:schemeClr val="bg1"/>
            </a:solidFill>
            <a:ln w="38100">
              <a:solidFill>
                <a:srgbClr val="7F8D7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xmlns="" id="{B02F7729-5B92-4CB0-9D34-CD04D339E190}"/>
                </a:ext>
              </a:extLst>
            </p:cNvPr>
            <p:cNvSpPr txBox="1"/>
            <p:nvPr/>
          </p:nvSpPr>
          <p:spPr>
            <a:xfrm>
              <a:off x="863552" y="1717972"/>
              <a:ext cx="171250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400" dirty="0">
                  <a:latin typeface="소요단풍체 레귤러" pitchFamily="50" charset="-127"/>
                  <a:ea typeface="소요단풍체 레귤러" pitchFamily="50" charset="-127"/>
                </a:rPr>
                <a:t>3WORK_</a:t>
              </a:r>
              <a:r>
                <a:rPr kumimoji="1" lang="ko-KR" altLang="en-US" sz="1400" dirty="0">
                  <a:latin typeface="소요단풍체 레귤러" pitchFamily="50" charset="-127"/>
                  <a:ea typeface="소요단풍체 레귤러" pitchFamily="50" charset="-127"/>
                </a:rPr>
                <a:t>유저</a:t>
              </a:r>
              <a:r>
                <a:rPr kumimoji="1" lang="en-US" altLang="ko-KR" sz="1400" dirty="0">
                  <a:latin typeface="소요단풍체 레귤러" pitchFamily="50" charset="-127"/>
                  <a:ea typeface="소요단풍체 레귤러" pitchFamily="50" charset="-127"/>
                </a:rPr>
                <a:t>_</a:t>
              </a:r>
              <a:r>
                <a:rPr kumimoji="1" lang="ko-KR" altLang="en-US" sz="1400" dirty="0">
                  <a:latin typeface="소요단풍체 레귤러" pitchFamily="50" charset="-127"/>
                  <a:ea typeface="소요단풍체 레귤러" pitchFamily="50" charset="-127"/>
                </a:rPr>
                <a:t>홈</a:t>
              </a:r>
            </a:p>
          </p:txBody>
        </p: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xmlns="" id="{57A30E66-26E7-249F-0E15-779EE47B0C8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725447" y="3732278"/>
            <a:ext cx="2324198" cy="2768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4698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3E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xmlns="" id="{48E954FC-BAAC-7AB7-4A2B-7FC4883946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xmlns="" id="{F555E602-74BF-5F1F-C952-472A29D84EEC}"/>
              </a:ext>
            </a:extLst>
          </p:cNvPr>
          <p:cNvSpPr/>
          <p:nvPr/>
        </p:nvSpPr>
        <p:spPr>
          <a:xfrm>
            <a:off x="358180" y="348456"/>
            <a:ext cx="11475640" cy="6161087"/>
          </a:xfrm>
          <a:prstGeom prst="roundRect">
            <a:avLst>
              <a:gd name="adj" fmla="val 8815"/>
            </a:avLst>
          </a:prstGeom>
          <a:solidFill>
            <a:schemeClr val="bg1"/>
          </a:solidFill>
          <a:ln>
            <a:noFill/>
          </a:ln>
          <a:effectLst>
            <a:outerShdw blurRad="865687" dist="50800" dir="5400000" sx="42394" sy="42394" algn="ctr" rotWithShape="0">
              <a:srgbClr val="000000"/>
            </a:out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14" name="그림 13" descr="스크린샷, 만화 영화, 그래픽, 디자인이(가) 표시된 사진&#10;&#10;자동 생성된 설명">
            <a:extLst>
              <a:ext uri="{FF2B5EF4-FFF2-40B4-BE49-F238E27FC236}">
                <a16:creationId xmlns:a16="http://schemas.microsoft.com/office/drawing/2014/main" xmlns="" id="{0C3F81E4-6F0A-EEF9-5026-78A7649610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5300" y="6045200"/>
            <a:ext cx="1384300" cy="66037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8697ED6E-D573-18A2-8629-44A3A9C9B239}"/>
              </a:ext>
            </a:extLst>
          </p:cNvPr>
          <p:cNvSpPr txBox="1"/>
          <p:nvPr/>
        </p:nvSpPr>
        <p:spPr>
          <a:xfrm>
            <a:off x="725447" y="763441"/>
            <a:ext cx="50065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000" b="1" dirty="0">
                <a:solidFill>
                  <a:srgbClr val="7F8D70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Schedule</a:t>
            </a:r>
            <a:endParaRPr kumimoji="1" lang="ko-KR" altLang="en-US" sz="4000" b="1" dirty="0">
              <a:solidFill>
                <a:srgbClr val="7F8D70"/>
              </a:solidFill>
              <a:latin typeface="NanumSquareRoundOTF Bold" panose="020B0600000101010101" pitchFamily="34" charset="-127"/>
              <a:ea typeface="NanumSquareRoundOTF Bold" panose="020B0600000101010101" pitchFamily="34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xmlns="" id="{CEF4010B-B01B-0329-1088-C23573C347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1649122"/>
              </p:ext>
            </p:extLst>
          </p:nvPr>
        </p:nvGraphicFramePr>
        <p:xfrm>
          <a:off x="826130" y="1755966"/>
          <a:ext cx="10521320" cy="409021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1074">
                  <a:extLst>
                    <a:ext uri="{9D8B030D-6E8A-4147-A177-3AD203B41FA5}">
                      <a16:colId xmlns:a16="http://schemas.microsoft.com/office/drawing/2014/main" xmlns="" val="499643987"/>
                    </a:ext>
                  </a:extLst>
                </a:gridCol>
                <a:gridCol w="545602">
                  <a:extLst>
                    <a:ext uri="{9D8B030D-6E8A-4147-A177-3AD203B41FA5}">
                      <a16:colId xmlns:a16="http://schemas.microsoft.com/office/drawing/2014/main" xmlns="" val="571807161"/>
                    </a:ext>
                  </a:extLst>
                </a:gridCol>
                <a:gridCol w="545602">
                  <a:extLst>
                    <a:ext uri="{9D8B030D-6E8A-4147-A177-3AD203B41FA5}">
                      <a16:colId xmlns:a16="http://schemas.microsoft.com/office/drawing/2014/main" xmlns="" val="2653571758"/>
                    </a:ext>
                  </a:extLst>
                </a:gridCol>
                <a:gridCol w="545602">
                  <a:extLst>
                    <a:ext uri="{9D8B030D-6E8A-4147-A177-3AD203B41FA5}">
                      <a16:colId xmlns:a16="http://schemas.microsoft.com/office/drawing/2014/main" xmlns="" val="2567032467"/>
                    </a:ext>
                  </a:extLst>
                </a:gridCol>
                <a:gridCol w="545602">
                  <a:extLst>
                    <a:ext uri="{9D8B030D-6E8A-4147-A177-3AD203B41FA5}">
                      <a16:colId xmlns:a16="http://schemas.microsoft.com/office/drawing/2014/main" xmlns="" val="3340758655"/>
                    </a:ext>
                  </a:extLst>
                </a:gridCol>
                <a:gridCol w="545602">
                  <a:extLst>
                    <a:ext uri="{9D8B030D-6E8A-4147-A177-3AD203B41FA5}">
                      <a16:colId xmlns:a16="http://schemas.microsoft.com/office/drawing/2014/main" xmlns="" val="3681919173"/>
                    </a:ext>
                  </a:extLst>
                </a:gridCol>
                <a:gridCol w="545602">
                  <a:extLst>
                    <a:ext uri="{9D8B030D-6E8A-4147-A177-3AD203B41FA5}">
                      <a16:colId xmlns:a16="http://schemas.microsoft.com/office/drawing/2014/main" xmlns="" val="3601991446"/>
                    </a:ext>
                  </a:extLst>
                </a:gridCol>
                <a:gridCol w="545048">
                  <a:extLst>
                    <a:ext uri="{9D8B030D-6E8A-4147-A177-3AD203B41FA5}">
                      <a16:colId xmlns:a16="http://schemas.microsoft.com/office/drawing/2014/main" xmlns="" val="3081663955"/>
                    </a:ext>
                  </a:extLst>
                </a:gridCol>
                <a:gridCol w="545047">
                  <a:extLst>
                    <a:ext uri="{9D8B030D-6E8A-4147-A177-3AD203B41FA5}">
                      <a16:colId xmlns:a16="http://schemas.microsoft.com/office/drawing/2014/main" xmlns="" val="3270543389"/>
                    </a:ext>
                  </a:extLst>
                </a:gridCol>
                <a:gridCol w="545048">
                  <a:extLst>
                    <a:ext uri="{9D8B030D-6E8A-4147-A177-3AD203B41FA5}">
                      <a16:colId xmlns:a16="http://schemas.microsoft.com/office/drawing/2014/main" xmlns="" val="2439448516"/>
                    </a:ext>
                  </a:extLst>
                </a:gridCol>
                <a:gridCol w="545048">
                  <a:extLst>
                    <a:ext uri="{9D8B030D-6E8A-4147-A177-3AD203B41FA5}">
                      <a16:colId xmlns:a16="http://schemas.microsoft.com/office/drawing/2014/main" xmlns="" val="1523245653"/>
                    </a:ext>
                  </a:extLst>
                </a:gridCol>
                <a:gridCol w="545048">
                  <a:extLst>
                    <a:ext uri="{9D8B030D-6E8A-4147-A177-3AD203B41FA5}">
                      <a16:colId xmlns:a16="http://schemas.microsoft.com/office/drawing/2014/main" xmlns="" val="141880481"/>
                    </a:ext>
                  </a:extLst>
                </a:gridCol>
                <a:gridCol w="545048">
                  <a:extLst>
                    <a:ext uri="{9D8B030D-6E8A-4147-A177-3AD203B41FA5}">
                      <a16:colId xmlns:a16="http://schemas.microsoft.com/office/drawing/2014/main" xmlns="" val="657457999"/>
                    </a:ext>
                  </a:extLst>
                </a:gridCol>
                <a:gridCol w="545047">
                  <a:extLst>
                    <a:ext uri="{9D8B030D-6E8A-4147-A177-3AD203B41FA5}">
                      <a16:colId xmlns:a16="http://schemas.microsoft.com/office/drawing/2014/main" xmlns="" val="4096825315"/>
                    </a:ext>
                  </a:extLst>
                </a:gridCol>
                <a:gridCol w="545048">
                  <a:extLst>
                    <a:ext uri="{9D8B030D-6E8A-4147-A177-3AD203B41FA5}">
                      <a16:colId xmlns:a16="http://schemas.microsoft.com/office/drawing/2014/main" xmlns="" val="4143507079"/>
                    </a:ext>
                  </a:extLst>
                </a:gridCol>
                <a:gridCol w="545048">
                  <a:extLst>
                    <a:ext uri="{9D8B030D-6E8A-4147-A177-3AD203B41FA5}">
                      <a16:colId xmlns:a16="http://schemas.microsoft.com/office/drawing/2014/main" xmlns="" val="2200507227"/>
                    </a:ext>
                  </a:extLst>
                </a:gridCol>
                <a:gridCol w="545602">
                  <a:extLst>
                    <a:ext uri="{9D8B030D-6E8A-4147-A177-3AD203B41FA5}">
                      <a16:colId xmlns:a16="http://schemas.microsoft.com/office/drawing/2014/main" xmlns="" val="1781706237"/>
                    </a:ext>
                  </a:extLst>
                </a:gridCol>
                <a:gridCol w="545602">
                  <a:extLst>
                    <a:ext uri="{9D8B030D-6E8A-4147-A177-3AD203B41FA5}">
                      <a16:colId xmlns:a16="http://schemas.microsoft.com/office/drawing/2014/main" xmlns="" val="1508976912"/>
                    </a:ext>
                  </a:extLst>
                </a:gridCol>
              </a:tblGrid>
              <a:tr h="307024"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dirty="0">
                          <a:latin typeface="소요단풍체 레귤러" pitchFamily="50" charset="-127"/>
                          <a:ea typeface="소요단풍체 레귤러" pitchFamily="50" charset="-127"/>
                        </a:rPr>
                        <a:t>1</a:t>
                      </a:r>
                      <a:r>
                        <a:rPr lang="ko-KR" altLang="en-US" sz="1100" b="0" i="0" dirty="0">
                          <a:latin typeface="소요단풍체 레귤러" pitchFamily="50" charset="-127"/>
                          <a:ea typeface="소요단풍체 레귤러" pitchFamily="50" charset="-127"/>
                        </a:rPr>
                        <a:t>주차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3E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dirty="0">
                          <a:latin typeface="소요단풍체 레귤러" pitchFamily="50" charset="-127"/>
                          <a:ea typeface="소요단풍체 레귤러" pitchFamily="50" charset="-127"/>
                        </a:rPr>
                        <a:t>2</a:t>
                      </a:r>
                      <a:r>
                        <a:rPr lang="ko-KR" altLang="en-US" sz="1100" b="0" i="0" dirty="0">
                          <a:latin typeface="소요단풍체 레귤러" pitchFamily="50" charset="-127"/>
                          <a:ea typeface="소요단풍체 레귤러" pitchFamily="50" charset="-127"/>
                        </a:rPr>
                        <a:t>주차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3E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dirty="0">
                          <a:latin typeface="소요단풍체 레귤러" pitchFamily="50" charset="-127"/>
                          <a:ea typeface="소요단풍체 레귤러" pitchFamily="50" charset="-127"/>
                        </a:rPr>
                        <a:t>3</a:t>
                      </a:r>
                      <a:r>
                        <a:rPr lang="ko-KR" altLang="en-US" sz="1100" b="0" i="0" dirty="0">
                          <a:latin typeface="소요단풍체 레귤러" pitchFamily="50" charset="-127"/>
                          <a:ea typeface="소요단풍체 레귤러" pitchFamily="50" charset="-127"/>
                        </a:rPr>
                        <a:t>주차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3E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dirty="0">
                          <a:latin typeface="소요단풍체 레귤러" pitchFamily="50" charset="-127"/>
                          <a:ea typeface="소요단풍체 레귤러" pitchFamily="50" charset="-127"/>
                        </a:rPr>
                        <a:t>4</a:t>
                      </a:r>
                      <a:r>
                        <a:rPr lang="ko-KR" altLang="en-US" sz="1100" b="0" i="0" dirty="0">
                          <a:latin typeface="소요단풍체 레귤러" pitchFamily="50" charset="-127"/>
                          <a:ea typeface="소요단풍체 레귤러" pitchFamily="50" charset="-127"/>
                        </a:rPr>
                        <a:t>주차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3E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664629652"/>
                  </a:ext>
                </a:extLst>
              </a:tr>
              <a:tr h="30702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dirty="0">
                          <a:latin typeface="소요단풍체 레귤러" pitchFamily="50" charset="-127"/>
                          <a:ea typeface="소요단풍체 레귤러" pitchFamily="50" charset="-127"/>
                        </a:rPr>
                        <a:t>29</a:t>
                      </a:r>
                      <a:endParaRPr lang="ko-KR" altLang="en-US" sz="1100" b="0" i="0" dirty="0">
                        <a:latin typeface="소요단풍체 레귤러" pitchFamily="50" charset="-127"/>
                        <a:ea typeface="소요단풍체 레귤러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dirty="0">
                          <a:latin typeface="소요단풍체 레귤러" pitchFamily="50" charset="-127"/>
                          <a:ea typeface="소요단풍체 레귤러" pitchFamily="50" charset="-127"/>
                        </a:rPr>
                        <a:t>30</a:t>
                      </a:r>
                      <a:endParaRPr lang="ko-KR" altLang="en-US" sz="1100" b="0" i="0" dirty="0">
                        <a:latin typeface="소요단풍체 레귤러" pitchFamily="50" charset="-127"/>
                        <a:ea typeface="소요단풍체 레귤러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dirty="0">
                          <a:latin typeface="소요단풍체 레귤러" pitchFamily="50" charset="-127"/>
                          <a:ea typeface="소요단풍체 레귤러" pitchFamily="50" charset="-127"/>
                        </a:rPr>
                        <a:t>31</a:t>
                      </a:r>
                      <a:endParaRPr lang="ko-KR" altLang="en-US" sz="1100" b="0" i="0" dirty="0">
                        <a:latin typeface="소요단풍체 레귤러" pitchFamily="50" charset="-127"/>
                        <a:ea typeface="소요단풍체 레귤러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dirty="0">
                          <a:latin typeface="소요단풍체 레귤러" pitchFamily="50" charset="-127"/>
                          <a:ea typeface="소요단풍체 레귤러" pitchFamily="50" charset="-127"/>
                        </a:rPr>
                        <a:t>1</a:t>
                      </a:r>
                      <a:endParaRPr lang="ko-KR" altLang="en-US" sz="1100" b="0" i="0" dirty="0">
                        <a:latin typeface="소요단풍체 레귤러" pitchFamily="50" charset="-127"/>
                        <a:ea typeface="소요단풍체 레귤러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dirty="0">
                          <a:latin typeface="소요단풍체 레귤러" pitchFamily="50" charset="-127"/>
                          <a:ea typeface="소요단풍체 레귤러" pitchFamily="50" charset="-127"/>
                        </a:rPr>
                        <a:t>2</a:t>
                      </a:r>
                      <a:endParaRPr lang="ko-KR" altLang="en-US" sz="1100" b="0" i="0" dirty="0">
                        <a:latin typeface="소요단풍체 레귤러" pitchFamily="50" charset="-127"/>
                        <a:ea typeface="소요단풍체 레귤러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dirty="0">
                          <a:latin typeface="소요단풍체 레귤러" pitchFamily="50" charset="-127"/>
                          <a:ea typeface="소요단풍체 레귤러" pitchFamily="50" charset="-127"/>
                        </a:rPr>
                        <a:t>5</a:t>
                      </a:r>
                      <a:endParaRPr lang="ko-KR" altLang="en-US" sz="1100" b="0" i="0" dirty="0">
                        <a:latin typeface="소요단풍체 레귤러" pitchFamily="50" charset="-127"/>
                        <a:ea typeface="소요단풍체 레귤러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dirty="0">
                          <a:latin typeface="소요단풍체 레귤러" pitchFamily="50" charset="-127"/>
                          <a:ea typeface="소요단풍체 레귤러" pitchFamily="50" charset="-127"/>
                        </a:rPr>
                        <a:t>6</a:t>
                      </a:r>
                      <a:endParaRPr lang="ko-KR" altLang="en-US" sz="1100" b="0" i="0" dirty="0">
                        <a:latin typeface="소요단풍체 레귤러" pitchFamily="50" charset="-127"/>
                        <a:ea typeface="소요단풍체 레귤러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dirty="0">
                          <a:latin typeface="소요단풍체 레귤러" pitchFamily="50" charset="-127"/>
                          <a:ea typeface="소요단풍체 레귤러" pitchFamily="50" charset="-127"/>
                        </a:rPr>
                        <a:t>7</a:t>
                      </a:r>
                      <a:endParaRPr lang="ko-KR" altLang="en-US" sz="1100" b="0" i="0" dirty="0">
                        <a:latin typeface="소요단풍체 레귤러" pitchFamily="50" charset="-127"/>
                        <a:ea typeface="소요단풍체 레귤러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dirty="0">
                          <a:latin typeface="소요단풍체 레귤러" pitchFamily="50" charset="-127"/>
                          <a:ea typeface="소요단풍체 레귤러" pitchFamily="50" charset="-127"/>
                        </a:rPr>
                        <a:t>8</a:t>
                      </a:r>
                      <a:endParaRPr lang="ko-KR" altLang="en-US" sz="1100" b="0" i="0" dirty="0">
                        <a:latin typeface="소요단풍체 레귤러" pitchFamily="50" charset="-127"/>
                        <a:ea typeface="소요단풍체 레귤러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dirty="0">
                          <a:solidFill>
                            <a:srgbClr val="FF0000"/>
                          </a:solidFill>
                          <a:latin typeface="소요단풍체 레귤러" pitchFamily="50" charset="-127"/>
                          <a:ea typeface="소요단풍체 레귤러" pitchFamily="50" charset="-127"/>
                        </a:rPr>
                        <a:t>9</a:t>
                      </a:r>
                      <a:endParaRPr lang="ko-KR" altLang="en-US" sz="1100" b="0" i="0" dirty="0">
                        <a:solidFill>
                          <a:srgbClr val="FF0000"/>
                        </a:solidFill>
                        <a:latin typeface="소요단풍체 레귤러" pitchFamily="50" charset="-127"/>
                        <a:ea typeface="소요단풍체 레귤러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dirty="0">
                          <a:solidFill>
                            <a:srgbClr val="FF0000"/>
                          </a:solidFill>
                          <a:latin typeface="소요단풍체 레귤러" pitchFamily="50" charset="-127"/>
                          <a:ea typeface="소요단풍체 레귤러" pitchFamily="50" charset="-127"/>
                        </a:rPr>
                        <a:t>12</a:t>
                      </a:r>
                      <a:endParaRPr lang="ko-KR" altLang="en-US" sz="1100" b="0" i="0" dirty="0">
                        <a:solidFill>
                          <a:srgbClr val="FF0000"/>
                        </a:solidFill>
                        <a:latin typeface="소요단풍체 레귤러" pitchFamily="50" charset="-127"/>
                        <a:ea typeface="소요단풍체 레귤러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dirty="0">
                          <a:latin typeface="소요단풍체 레귤러" pitchFamily="50" charset="-127"/>
                          <a:ea typeface="소요단풍체 레귤러" pitchFamily="50" charset="-127"/>
                        </a:rPr>
                        <a:t>13</a:t>
                      </a:r>
                      <a:endParaRPr lang="ko-KR" altLang="en-US" sz="1100" b="0" i="0" dirty="0">
                        <a:latin typeface="소요단풍체 레귤러" pitchFamily="50" charset="-127"/>
                        <a:ea typeface="소요단풍체 레귤러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dirty="0">
                          <a:latin typeface="소요단풍체 레귤러" pitchFamily="50" charset="-127"/>
                          <a:ea typeface="소요단풍체 레귤러" pitchFamily="50" charset="-127"/>
                        </a:rPr>
                        <a:t>14</a:t>
                      </a:r>
                      <a:endParaRPr lang="ko-KR" altLang="en-US" sz="1100" b="0" i="0" dirty="0">
                        <a:latin typeface="소요단풍체 레귤러" pitchFamily="50" charset="-127"/>
                        <a:ea typeface="소요단풍체 레귤러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dirty="0">
                          <a:latin typeface="소요단풍체 레귤러" pitchFamily="50" charset="-127"/>
                          <a:ea typeface="소요단풍체 레귤러" pitchFamily="50" charset="-127"/>
                        </a:rPr>
                        <a:t>15</a:t>
                      </a:r>
                      <a:endParaRPr lang="ko-KR" altLang="en-US" sz="1100" b="0" i="0" dirty="0">
                        <a:latin typeface="소요단풍체 레귤러" pitchFamily="50" charset="-127"/>
                        <a:ea typeface="소요단풍체 레귤러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dirty="0">
                          <a:latin typeface="소요단풍체 레귤러" pitchFamily="50" charset="-127"/>
                          <a:ea typeface="소요단풍체 레귤러" pitchFamily="50" charset="-127"/>
                        </a:rPr>
                        <a:t>16</a:t>
                      </a:r>
                      <a:endParaRPr lang="ko-KR" altLang="en-US" sz="1100" b="0" i="0" dirty="0">
                        <a:latin typeface="소요단풍체 레귤러" pitchFamily="50" charset="-127"/>
                        <a:ea typeface="소요단풍체 레귤러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dirty="0">
                          <a:latin typeface="소요단풍체 레귤러" pitchFamily="50" charset="-127"/>
                          <a:ea typeface="소요단풍체 레귤러" pitchFamily="50" charset="-127"/>
                        </a:rPr>
                        <a:t>19</a:t>
                      </a:r>
                      <a:endParaRPr lang="ko-KR" altLang="en-US" sz="1100" b="0" i="0" dirty="0">
                        <a:latin typeface="소요단풍체 레귤러" pitchFamily="50" charset="-127"/>
                        <a:ea typeface="소요단풍체 레귤러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dirty="0">
                          <a:latin typeface="소요단풍체 레귤러" pitchFamily="50" charset="-127"/>
                          <a:ea typeface="소요단풍체 레귤러" pitchFamily="50" charset="-127"/>
                        </a:rPr>
                        <a:t>20</a:t>
                      </a:r>
                      <a:endParaRPr lang="ko-KR" altLang="en-US" sz="1100" b="0" i="0" dirty="0">
                        <a:latin typeface="소요단풍체 레귤러" pitchFamily="50" charset="-127"/>
                        <a:ea typeface="소요단풍체 레귤러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744596142"/>
                  </a:ext>
                </a:extLst>
              </a:tr>
              <a:tr h="4345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i="0" dirty="0">
                          <a:latin typeface="소요단풍체 레귤러" pitchFamily="50" charset="-127"/>
                          <a:ea typeface="소요단풍체 레귤러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3E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B7A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소요단풍체 레귤러" pitchFamily="50" charset="-127"/>
                        <a:ea typeface="소요단풍체 레귤러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B7A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소요단풍체 레귤러" pitchFamily="50" charset="-127"/>
                        <a:ea typeface="소요단풍체 레귤러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소요단풍체 레귤러" pitchFamily="50" charset="-127"/>
                        <a:ea typeface="소요단풍체 레귤러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소요단풍체 레귤러" pitchFamily="50" charset="-127"/>
                        <a:ea typeface="소요단풍체 레귤러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소요단풍체 레귤러" pitchFamily="50" charset="-127"/>
                        <a:ea typeface="소요단풍체 레귤러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소요단풍체 레귤러" pitchFamily="50" charset="-127"/>
                        <a:ea typeface="소요단풍체 레귤러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소요단풍체 레귤러" pitchFamily="50" charset="-127"/>
                        <a:ea typeface="소요단풍체 레귤러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소요단풍체 레귤러" pitchFamily="50" charset="-127"/>
                        <a:ea typeface="소요단풍체 레귤러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소요단풍체 레귤러" pitchFamily="50" charset="-127"/>
                        <a:ea typeface="소요단풍체 레귤러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소요단풍체 레귤러" pitchFamily="50" charset="-127"/>
                        <a:ea typeface="소요단풍체 레귤러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소요단풍체 레귤러" pitchFamily="50" charset="-127"/>
                        <a:ea typeface="소요단풍체 레귤러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소요단풍체 레귤러" pitchFamily="50" charset="-127"/>
                        <a:ea typeface="소요단풍체 레귤러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소요단풍체 레귤러" pitchFamily="50" charset="-127"/>
                        <a:ea typeface="소요단풍체 레귤러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소요단풍체 레귤러" pitchFamily="50" charset="-127"/>
                        <a:ea typeface="소요단풍체 레귤러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소요단풍체 레귤러" pitchFamily="50" charset="-127"/>
                        <a:ea typeface="소요단풍체 레귤러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소요단풍체 레귤러" pitchFamily="50" charset="-127"/>
                        <a:ea typeface="소요단풍체 레귤러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797801725"/>
                  </a:ext>
                </a:extLst>
              </a:tr>
              <a:tr h="4345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i="0" dirty="0">
                          <a:latin typeface="소요단풍체 레귤러" pitchFamily="50" charset="-127"/>
                          <a:ea typeface="소요단풍체 레귤러" pitchFamily="50" charset="-127"/>
                        </a:rPr>
                        <a:t>요구사항 정리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3E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소요단풍체 레귤러" pitchFamily="50" charset="-127"/>
                        <a:ea typeface="소요단풍체 레귤러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B7A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소요단풍체 레귤러" pitchFamily="50" charset="-127"/>
                        <a:ea typeface="소요단풍체 레귤러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B7A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소요단풍체 레귤러" pitchFamily="50" charset="-127"/>
                        <a:ea typeface="소요단풍체 레귤러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B7A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소요단풍체 레귤러" pitchFamily="50" charset="-127"/>
                        <a:ea typeface="소요단풍체 레귤러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소요단풍체 레귤러" pitchFamily="50" charset="-127"/>
                        <a:ea typeface="소요단풍체 레귤러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소요단풍체 레귤러" pitchFamily="50" charset="-127"/>
                        <a:ea typeface="소요단풍체 레귤러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소요단풍체 레귤러" pitchFamily="50" charset="-127"/>
                        <a:ea typeface="소요단풍체 레귤러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소요단풍체 레귤러" pitchFamily="50" charset="-127"/>
                        <a:ea typeface="소요단풍체 레귤러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소요단풍체 레귤러" pitchFamily="50" charset="-127"/>
                        <a:ea typeface="소요단풍체 레귤러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소요단풍체 레귤러" pitchFamily="50" charset="-127"/>
                        <a:ea typeface="소요단풍체 레귤러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소요단풍체 레귤러" pitchFamily="50" charset="-127"/>
                        <a:ea typeface="소요단풍체 레귤러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소요단풍체 레귤러" pitchFamily="50" charset="-127"/>
                        <a:ea typeface="소요단풍체 레귤러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소요단풍체 레귤러" pitchFamily="50" charset="-127"/>
                        <a:ea typeface="소요단풍체 레귤러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소요단풍체 레귤러" pitchFamily="50" charset="-127"/>
                        <a:ea typeface="소요단풍체 레귤러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소요단풍체 레귤러" pitchFamily="50" charset="-127"/>
                        <a:ea typeface="소요단풍체 레귤러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소요단풍체 레귤러" pitchFamily="50" charset="-127"/>
                        <a:ea typeface="소요단풍체 레귤러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263534639"/>
                  </a:ext>
                </a:extLst>
              </a:tr>
              <a:tr h="4345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i="0" dirty="0">
                          <a:latin typeface="소요단풍체 레귤러" pitchFamily="50" charset="-127"/>
                          <a:ea typeface="소요단풍체 레귤러" pitchFamily="50" charset="-127"/>
                        </a:rPr>
                        <a:t>업무 분담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3E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소요단풍체 레귤러" pitchFamily="50" charset="-127"/>
                        <a:ea typeface="소요단풍체 레귤러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B7A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소요단풍체 레귤러" pitchFamily="50" charset="-127"/>
                        <a:ea typeface="소요단풍체 레귤러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B7A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소요단풍체 레귤러" pitchFamily="50" charset="-127"/>
                        <a:ea typeface="소요단풍체 레귤러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B7A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소요단풍체 레귤러" pitchFamily="50" charset="-127"/>
                        <a:ea typeface="소요단풍체 레귤러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소요단풍체 레귤러" pitchFamily="50" charset="-127"/>
                        <a:ea typeface="소요단풍체 레귤러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소요단풍체 레귤러" pitchFamily="50" charset="-127"/>
                        <a:ea typeface="소요단풍체 레귤러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소요단풍체 레귤러" pitchFamily="50" charset="-127"/>
                        <a:ea typeface="소요단풍체 레귤러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소요단풍체 레귤러" pitchFamily="50" charset="-127"/>
                        <a:ea typeface="소요단풍체 레귤러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소요단풍체 레귤러" pitchFamily="50" charset="-127"/>
                        <a:ea typeface="소요단풍체 레귤러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소요단풍체 레귤러" pitchFamily="50" charset="-127"/>
                        <a:ea typeface="소요단풍체 레귤러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소요단풍체 레귤러" pitchFamily="50" charset="-127"/>
                        <a:ea typeface="소요단풍체 레귤러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소요단풍체 레귤러" pitchFamily="50" charset="-127"/>
                        <a:ea typeface="소요단풍체 레귤러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소요단풍체 레귤러" pitchFamily="50" charset="-127"/>
                        <a:ea typeface="소요단풍체 레귤러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소요단풍체 레귤러" pitchFamily="50" charset="-127"/>
                        <a:ea typeface="소요단풍체 레귤러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소요단풍체 레귤러" pitchFamily="50" charset="-127"/>
                        <a:ea typeface="소요단풍체 레귤러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소요단풍체 레귤러" pitchFamily="50" charset="-127"/>
                        <a:ea typeface="소요단풍체 레귤러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806942041"/>
                  </a:ext>
                </a:extLst>
              </a:tr>
              <a:tr h="4345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i="0" dirty="0">
                          <a:latin typeface="소요단풍체 레귤러" pitchFamily="50" charset="-127"/>
                          <a:ea typeface="소요단풍체 레귤러" pitchFamily="50" charset="-127"/>
                        </a:rPr>
                        <a:t>개발환경 구축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3E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소요단풍체 레귤러" pitchFamily="50" charset="-127"/>
                        <a:ea typeface="소요단풍체 레귤러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소요단풍체 레귤러" pitchFamily="50" charset="-127"/>
                        <a:ea typeface="소요단풍체 레귤러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B7A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소요단풍체 레귤러" pitchFamily="50" charset="-127"/>
                        <a:ea typeface="소요단풍체 레귤러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B7A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소요단풍체 레귤러" pitchFamily="50" charset="-127"/>
                        <a:ea typeface="소요단풍체 레귤러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소요단풍체 레귤러" pitchFamily="50" charset="-127"/>
                        <a:ea typeface="소요단풍체 레귤러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소요단풍체 레귤러" pitchFamily="50" charset="-127"/>
                        <a:ea typeface="소요단풍체 레귤러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소요단풍체 레귤러" pitchFamily="50" charset="-127"/>
                        <a:ea typeface="소요단풍체 레귤러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소요단풍체 레귤러" pitchFamily="50" charset="-127"/>
                        <a:ea typeface="소요단풍체 레귤러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소요단풍체 레귤러" pitchFamily="50" charset="-127"/>
                        <a:ea typeface="소요단풍체 레귤러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소요단풍체 레귤러" pitchFamily="50" charset="-127"/>
                        <a:ea typeface="소요단풍체 레귤러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소요단풍체 레귤러" pitchFamily="50" charset="-127"/>
                        <a:ea typeface="소요단풍체 레귤러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소요단풍체 레귤러" pitchFamily="50" charset="-127"/>
                        <a:ea typeface="소요단풍체 레귤러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소요단풍체 레귤러" pitchFamily="50" charset="-127"/>
                        <a:ea typeface="소요단풍체 레귤러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소요단풍체 레귤러" pitchFamily="50" charset="-127"/>
                        <a:ea typeface="소요단풍체 레귤러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소요단풍체 레귤러" pitchFamily="50" charset="-127"/>
                        <a:ea typeface="소요단풍체 레귤러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소요단풍체 레귤러" pitchFamily="50" charset="-127"/>
                        <a:ea typeface="소요단풍체 레귤러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669282961"/>
                  </a:ext>
                </a:extLst>
              </a:tr>
              <a:tr h="4345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dirty="0">
                          <a:latin typeface="소요단풍체 레귤러" pitchFamily="50" charset="-127"/>
                          <a:ea typeface="소요단풍체 레귤러" pitchFamily="50" charset="-127"/>
                        </a:rPr>
                        <a:t>UI (</a:t>
                      </a:r>
                      <a:r>
                        <a:rPr lang="ko-KR" altLang="en-US" sz="1100" b="0" i="0" dirty="0">
                          <a:latin typeface="소요단풍체 레귤러" pitchFamily="50" charset="-127"/>
                          <a:ea typeface="소요단풍체 레귤러" pitchFamily="50" charset="-127"/>
                        </a:rPr>
                        <a:t>디자인</a:t>
                      </a:r>
                      <a:r>
                        <a:rPr lang="en-US" altLang="ko-KR" sz="1100" b="0" i="0" dirty="0">
                          <a:latin typeface="소요단풍체 레귤러" pitchFamily="50" charset="-127"/>
                          <a:ea typeface="소요단풍체 레귤러" pitchFamily="50" charset="-127"/>
                        </a:rPr>
                        <a:t>)</a:t>
                      </a:r>
                      <a:r>
                        <a:rPr lang="ko-KR" altLang="en-US" sz="1100" b="0" i="0" dirty="0">
                          <a:latin typeface="소요단풍체 레귤러" pitchFamily="50" charset="-127"/>
                          <a:ea typeface="소요단풍체 레귤러" pitchFamily="50" charset="-127"/>
                        </a:rPr>
                        <a:t> 구현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3E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소요단풍체 레귤러" pitchFamily="50" charset="-127"/>
                        <a:ea typeface="소요단풍체 레귤러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B7A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소요단풍체 레귤러" pitchFamily="50" charset="-127"/>
                        <a:ea typeface="소요단풍체 레귤러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B7A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소요단풍체 레귤러" pitchFamily="50" charset="-127"/>
                        <a:ea typeface="소요단풍체 레귤러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B7A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소요단풍체 레귤러" pitchFamily="50" charset="-127"/>
                        <a:ea typeface="소요단풍체 레귤러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B7A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소요단풍체 레귤러" pitchFamily="50" charset="-127"/>
                        <a:ea typeface="소요단풍체 레귤러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소요단풍체 레귤러" pitchFamily="50" charset="-127"/>
                        <a:ea typeface="소요단풍체 레귤러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소요단풍체 레귤러" pitchFamily="50" charset="-127"/>
                        <a:ea typeface="소요단풍체 레귤러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소요단풍체 레귤러" pitchFamily="50" charset="-127"/>
                        <a:ea typeface="소요단풍체 레귤러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소요단풍체 레귤러" pitchFamily="50" charset="-127"/>
                        <a:ea typeface="소요단풍체 레귤러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소요단풍체 레귤러" pitchFamily="50" charset="-127"/>
                        <a:ea typeface="소요단풍체 레귤러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소요단풍체 레귤러" pitchFamily="50" charset="-127"/>
                        <a:ea typeface="소요단풍체 레귤러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소요단풍체 레귤러" pitchFamily="50" charset="-127"/>
                        <a:ea typeface="소요단풍체 레귤러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소요단풍체 레귤러" pitchFamily="50" charset="-127"/>
                        <a:ea typeface="소요단풍체 레귤러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소요단풍체 레귤러" pitchFamily="50" charset="-127"/>
                        <a:ea typeface="소요단풍체 레귤러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소요단풍체 레귤러" pitchFamily="50" charset="-127"/>
                        <a:ea typeface="소요단풍체 레귤러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소요단풍체 레귤러" pitchFamily="50" charset="-127"/>
                        <a:ea typeface="소요단풍체 레귤러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482651107"/>
                  </a:ext>
                </a:extLst>
              </a:tr>
              <a:tr h="4345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i="0" dirty="0">
                          <a:latin typeface="소요단풍체 레귤러" pitchFamily="50" charset="-127"/>
                          <a:ea typeface="소요단풍체 레귤러" pitchFamily="50" charset="-127"/>
                        </a:rPr>
                        <a:t>기능 구현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3E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소요단풍체 레귤러" pitchFamily="50" charset="-127"/>
                        <a:ea typeface="소요단풍체 레귤러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소요단풍체 레귤러" pitchFamily="50" charset="-127"/>
                        <a:ea typeface="소요단풍체 레귤러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소요단풍체 레귤러" pitchFamily="50" charset="-127"/>
                        <a:ea typeface="소요단풍체 레귤러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B7A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소요단풍체 레귤러" pitchFamily="50" charset="-127"/>
                        <a:ea typeface="소요단풍체 레귤러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B7A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소요단풍체 레귤러" pitchFamily="50" charset="-127"/>
                        <a:ea typeface="소요단풍체 레귤러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B7A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소요단풍체 레귤러" pitchFamily="50" charset="-127"/>
                        <a:ea typeface="소요단풍체 레귤러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B7A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소요단풍체 레귤러" pitchFamily="50" charset="-127"/>
                        <a:ea typeface="소요단풍체 레귤러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B7A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소요단풍체 레귤러" pitchFamily="50" charset="-127"/>
                        <a:ea typeface="소요단풍체 레귤러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B7A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소요단풍체 레귤러" pitchFamily="50" charset="-127"/>
                        <a:ea typeface="소요단풍체 레귤러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B7A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소요단풍체 레귤러" pitchFamily="50" charset="-127"/>
                        <a:ea typeface="소요단풍체 레귤러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B7A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소요단풍체 레귤러" pitchFamily="50" charset="-127"/>
                        <a:ea typeface="소요단풍체 레귤러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B7A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소요단풍체 레귤러" pitchFamily="50" charset="-127"/>
                        <a:ea typeface="소요단풍체 레귤러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B7A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소요단풍체 레귤러" pitchFamily="50" charset="-127"/>
                        <a:ea typeface="소요단풍체 레귤러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B7A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소요단풍체 레귤러" pitchFamily="50" charset="-127"/>
                        <a:ea typeface="소요단풍체 레귤러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소요단풍체 레귤러" pitchFamily="50" charset="-127"/>
                        <a:ea typeface="소요단풍체 레귤러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소요단풍체 레귤러" pitchFamily="50" charset="-127"/>
                        <a:ea typeface="소요단풍체 레귤러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580568320"/>
                  </a:ext>
                </a:extLst>
              </a:tr>
              <a:tr h="4345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i="0" dirty="0">
                          <a:latin typeface="소요단풍체 레귤러" pitchFamily="50" charset="-127"/>
                          <a:ea typeface="소요단풍체 레귤러" pitchFamily="50" charset="-127"/>
                        </a:rPr>
                        <a:t>기능 테스트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3E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소요단풍체 레귤러" pitchFamily="50" charset="-127"/>
                        <a:ea typeface="소요단풍체 레귤러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소요단풍체 레귤러" pitchFamily="50" charset="-127"/>
                        <a:ea typeface="소요단풍체 레귤러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소요단풍체 레귤러" pitchFamily="50" charset="-127"/>
                        <a:ea typeface="소요단풍체 레귤러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소요단풍체 레귤러" pitchFamily="50" charset="-127"/>
                        <a:ea typeface="소요단풍체 레귤러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소요단풍체 레귤러" pitchFamily="50" charset="-127"/>
                        <a:ea typeface="소요단풍체 레귤러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소요단풍체 레귤러" pitchFamily="50" charset="-127"/>
                        <a:ea typeface="소요단풍체 레귤러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소요단풍체 레귤러" pitchFamily="50" charset="-127"/>
                        <a:ea typeface="소요단풍체 레귤러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소요단풍체 레귤러" pitchFamily="50" charset="-127"/>
                        <a:ea typeface="소요단풍체 레귤러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소요단풍체 레귤러" pitchFamily="50" charset="-127"/>
                        <a:ea typeface="소요단풍체 레귤러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소요단풍체 레귤러" pitchFamily="50" charset="-127"/>
                        <a:ea typeface="소요단풍체 레귤러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소요단풍체 레귤러" pitchFamily="50" charset="-127"/>
                        <a:ea typeface="소요단풍체 레귤러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소요단풍체 레귤러" pitchFamily="50" charset="-127"/>
                        <a:ea typeface="소요단풍체 레귤러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B7A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소요단풍체 레귤러" pitchFamily="50" charset="-127"/>
                        <a:ea typeface="소요단풍체 레귤러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B7A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소요단풍체 레귤러" pitchFamily="50" charset="-127"/>
                        <a:ea typeface="소요단풍체 레귤러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B7A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소요단풍체 레귤러" pitchFamily="50" charset="-127"/>
                        <a:ea typeface="소요단풍체 레귤러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B7A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소요단풍체 레귤러" pitchFamily="50" charset="-127"/>
                        <a:ea typeface="소요단풍체 레귤러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438646723"/>
                  </a:ext>
                </a:extLst>
              </a:tr>
              <a:tr h="4345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i="0" dirty="0">
                          <a:latin typeface="소요단풍체 레귤러" pitchFamily="50" charset="-127"/>
                          <a:ea typeface="소요단풍체 레귤러" pitchFamily="50" charset="-127"/>
                        </a:rPr>
                        <a:t>발표자료 제작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3E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소요단풍체 레귤러" pitchFamily="50" charset="-127"/>
                        <a:ea typeface="소요단풍체 레귤러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소요단풍체 레귤러" pitchFamily="50" charset="-127"/>
                        <a:ea typeface="소요단풍체 레귤러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소요단풍체 레귤러" pitchFamily="50" charset="-127"/>
                        <a:ea typeface="소요단풍체 레귤러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소요단풍체 레귤러" pitchFamily="50" charset="-127"/>
                        <a:ea typeface="소요단풍체 레귤러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소요단풍체 레귤러" pitchFamily="50" charset="-127"/>
                        <a:ea typeface="소요단풍체 레귤러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소요단풍체 레귤러" pitchFamily="50" charset="-127"/>
                        <a:ea typeface="소요단풍체 레귤러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소요단풍체 레귤러" pitchFamily="50" charset="-127"/>
                        <a:ea typeface="소요단풍체 레귤러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소요단풍체 레귤러" pitchFamily="50" charset="-127"/>
                        <a:ea typeface="소요단풍체 레귤러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소요단풍체 레귤러" pitchFamily="50" charset="-127"/>
                        <a:ea typeface="소요단풍체 레귤러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소요단풍체 레귤러" pitchFamily="50" charset="-127"/>
                        <a:ea typeface="소요단풍체 레귤러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소요단풍체 레귤러" pitchFamily="50" charset="-127"/>
                        <a:ea typeface="소요단풍체 레귤러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소요단풍체 레귤러" pitchFamily="50" charset="-127"/>
                        <a:ea typeface="소요단풍체 레귤러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소요단풍체 레귤러" pitchFamily="50" charset="-127"/>
                        <a:ea typeface="소요단풍체 레귤러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소요단풍체 레귤러" pitchFamily="50" charset="-127"/>
                        <a:ea typeface="소요단풍체 레귤러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소요단풍체 레귤러" pitchFamily="50" charset="-127"/>
                        <a:ea typeface="소요단풍체 레귤러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B7A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소요단풍체 레귤러" pitchFamily="50" charset="-127"/>
                        <a:ea typeface="소요단풍체 레귤러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B7A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017339697"/>
                  </a:ext>
                </a:extLst>
              </a:tr>
            </a:tbl>
          </a:graphicData>
        </a:graphic>
      </p:graphicFrame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xmlns="" id="{0E2EA560-BE42-BD26-4C7E-7000D98DBEB2}"/>
              </a:ext>
            </a:extLst>
          </p:cNvPr>
          <p:cNvCxnSpPr/>
          <p:nvPr/>
        </p:nvCxnSpPr>
        <p:spPr>
          <a:xfrm>
            <a:off x="817741" y="1755966"/>
            <a:ext cx="1254340" cy="618118"/>
          </a:xfrm>
          <a:prstGeom prst="line">
            <a:avLst/>
          </a:prstGeom>
          <a:ln w="12700">
            <a:solidFill>
              <a:srgbClr val="ABB7A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23683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3E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xmlns="" id="{18B0D5F8-6B63-E63F-5AFE-A62AE77ED3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xmlns="" id="{DA44BB84-60A9-D5F9-5FFC-944464B7E908}"/>
              </a:ext>
            </a:extLst>
          </p:cNvPr>
          <p:cNvSpPr/>
          <p:nvPr/>
        </p:nvSpPr>
        <p:spPr>
          <a:xfrm>
            <a:off x="358180" y="348456"/>
            <a:ext cx="11475640" cy="6161087"/>
          </a:xfrm>
          <a:prstGeom prst="roundRect">
            <a:avLst>
              <a:gd name="adj" fmla="val 8815"/>
            </a:avLst>
          </a:prstGeom>
          <a:solidFill>
            <a:schemeClr val="bg1"/>
          </a:solidFill>
          <a:ln>
            <a:noFill/>
          </a:ln>
          <a:effectLst>
            <a:outerShdw blurRad="865687" dist="50800" dir="5400000" sx="42394" sy="42394" algn="ctr" rotWithShape="0">
              <a:srgbClr val="000000"/>
            </a:out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kumimoji="1" lang="en-US" altLang="ko-KR" dirty="0"/>
              <a:t>스ᄏᄅ6.12.33</a:t>
            </a:r>
            <a:endParaRPr kumimoji="1" lang="ko-KR" altLang="en-US" dirty="0"/>
          </a:p>
        </p:txBody>
      </p:sp>
      <p:pic>
        <p:nvPicPr>
          <p:cNvPr id="14" name="그림 13" descr="스크린샷, 만화 영화, 그래픽, 디자인이(가) 표시된 사진&#10;&#10;자동 생성된 설명">
            <a:extLst>
              <a:ext uri="{FF2B5EF4-FFF2-40B4-BE49-F238E27FC236}">
                <a16:creationId xmlns:a16="http://schemas.microsoft.com/office/drawing/2014/main" xmlns="" id="{F45F7B99-58D7-BF0A-FD45-0FB0EED9A7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5300" y="6045200"/>
            <a:ext cx="1384300" cy="66037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ABD23860-C731-FF69-EDE3-724FFEF9A770}"/>
              </a:ext>
            </a:extLst>
          </p:cNvPr>
          <p:cNvSpPr txBox="1"/>
          <p:nvPr/>
        </p:nvSpPr>
        <p:spPr>
          <a:xfrm>
            <a:off x="725447" y="763441"/>
            <a:ext cx="50065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000" b="1" dirty="0">
                <a:solidFill>
                  <a:srgbClr val="7F8D70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UI Design</a:t>
            </a:r>
            <a:endParaRPr kumimoji="1" lang="ko-KR" altLang="en-US" sz="4000" b="1" dirty="0">
              <a:solidFill>
                <a:srgbClr val="7F8D70"/>
              </a:solidFill>
              <a:latin typeface="NanumSquareRoundOTF Bold" panose="020B0600000101010101" pitchFamily="34" charset="-127"/>
              <a:ea typeface="NanumSquareRoundOTF Bold" panose="020B0600000101010101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EC1A145F-02FF-95B8-8763-B476458020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447" y="1719213"/>
            <a:ext cx="2813552" cy="211016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41A45C83-582B-5E70-6565-7DFB572FBE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6266" y="1719213"/>
            <a:ext cx="2493645" cy="454244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14E65DAA-BF80-92B3-73B3-D0D3EF23B2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5447" y="4151493"/>
            <a:ext cx="2813552" cy="211016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xmlns="" id="{F00ACD7B-9E9B-92EF-13F2-B609F53047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67178" y="1719212"/>
            <a:ext cx="2798801" cy="454244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C0A8C8C4-C0F6-E342-C1F8-7D5CC1D3BF11}"/>
              </a:ext>
            </a:extLst>
          </p:cNvPr>
          <p:cNvSpPr txBox="1"/>
          <p:nvPr/>
        </p:nvSpPr>
        <p:spPr>
          <a:xfrm>
            <a:off x="6014906" y="163827"/>
            <a:ext cx="5511567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ko-KR" sz="500" dirty="0">
                <a:solidFill>
                  <a:srgbClr val="7F8D7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hlinkClick r:id="rId7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https://www.figma.com/file/kubM1ej6Y4SMOe2B7Udb2l/%EC%9B%A4%EC%9B%A4%EC%9B%A4?type=design&amp;node-id=74%3A1877&amp;mode=design&amp;t=HGEdfe21HKV6Y5Cw-1</a:t>
            </a:r>
            <a:r>
              <a:rPr kumimoji="1" lang="ko-KR" altLang="en-US" sz="500" dirty="0">
                <a:solidFill>
                  <a:srgbClr val="7F8D7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</a:t>
            </a:r>
          </a:p>
        </p:txBody>
      </p:sp>
      <p:pic>
        <p:nvPicPr>
          <p:cNvPr id="20" name="그림 19" descr="그래픽, 상징, 디자인, 타이포그래피이(가) 표시된 사진&#10;&#10;자동 생성된 설명">
            <a:extLst>
              <a:ext uri="{FF2B5EF4-FFF2-40B4-BE49-F238E27FC236}">
                <a16:creationId xmlns:a16="http://schemas.microsoft.com/office/drawing/2014/main" xmlns="" id="{5504C74C-D250-3CBD-6014-D9A04646D2C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8916061" flipH="1">
            <a:off x="9416866" y="805113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9796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2078</TotalTime>
  <Words>772</Words>
  <Application>Microsoft Office PowerPoint</Application>
  <PresentationFormat>사용자 지정</PresentationFormat>
  <Paragraphs>196</Paragraphs>
  <Slides>22</Slides>
  <Notes>7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3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여정담</dc:title>
  <dc:creator>임예은</dc:creator>
  <cp:lastModifiedBy>user</cp:lastModifiedBy>
  <cp:revision>75</cp:revision>
  <dcterms:created xsi:type="dcterms:W3CDTF">2023-12-11T10:05:41Z</dcterms:created>
  <dcterms:modified xsi:type="dcterms:W3CDTF">2024-04-17T05:15:48Z</dcterms:modified>
</cp:coreProperties>
</file>